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81AC-812D-4FEC-BC6A-7839BA3CD822}" type="datetimeFigureOut">
              <a:rPr lang="sk-SK" smtClean="0"/>
              <a:pPr/>
              <a:t>3. 11. 2017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31D-5C66-449E-8BA2-2A35F2CE1C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900" b="1" dirty="0" smtClean="0">
                <a:solidFill>
                  <a:srgbClr val="FF0000"/>
                </a:solidFill>
                <a:latin typeface="Bookman Old Style" pitchFamily="18" charset="0"/>
              </a:rPr>
              <a:t>Elektrické pole</a:t>
            </a:r>
            <a:r>
              <a:rPr lang="sk-SK" sz="4900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sk-SK" sz="4900" dirty="0">
                <a:solidFill>
                  <a:srgbClr val="FF0000"/>
                </a:solidFill>
                <a:latin typeface="Bookman Old Style" pitchFamily="18" charset="0"/>
              </a:rPr>
            </a:br>
            <a:endParaRPr lang="sk-SK" sz="49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9. ročník</a:t>
            </a:r>
            <a:endParaRPr lang="sk-SK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3200" dirty="0" smtClean="0">
                <a:latin typeface="Bookman Old Style" pitchFamily="18" charset="0"/>
              </a:rPr>
              <a:t>Okolo každého zelektrizovaného telesa je 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elektrické pole.</a:t>
            </a:r>
          </a:p>
          <a:p>
            <a:pPr algn="ctr">
              <a:lnSpc>
                <a:spcPct val="150000"/>
              </a:lnSpc>
            </a:pPr>
            <a:endParaRPr lang="sk-SK" sz="32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sk-SK" sz="3200" dirty="0">
                <a:latin typeface="Bookman Old Style" pitchFamily="18" charset="0"/>
              </a:rPr>
              <a:t>Zelektrizované telesá pôsobia na iné telesá s elektrickým nábojom </a:t>
            </a:r>
            <a:r>
              <a:rPr lang="sk-SK" sz="3200" b="1" dirty="0">
                <a:solidFill>
                  <a:srgbClr val="FF0000"/>
                </a:solidFill>
                <a:latin typeface="Bookman Old Style" pitchFamily="18" charset="0"/>
              </a:rPr>
              <a:t>elektrickou silou. </a:t>
            </a:r>
          </a:p>
          <a:p>
            <a:pPr algn="ctr">
              <a:lnSpc>
                <a:spcPct val="150000"/>
              </a:lnSpc>
            </a:pPr>
            <a:endParaRPr lang="sk-SK" sz="3000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2800" i="1" dirty="0" smtClean="0">
                <a:latin typeface="Bookman Old Style" pitchFamily="18" charset="0"/>
              </a:rPr>
              <a:t>S približovaním zelektrizovaných telies sa pôsobenie elektrickej sily prejaví intenzívnejšie a naopak, s ich vzájomným vzďaľovaním táto sila slabne.</a:t>
            </a:r>
            <a:endParaRPr lang="sk-SK" sz="2800" i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endParaRPr lang="sk-SK" sz="3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0"/>
            <a:ext cx="89646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sk-SK" sz="3000" b="1" dirty="0">
                <a:latin typeface="Bookman Old Style" pitchFamily="18" charset="0"/>
              </a:rPr>
              <a:t>Elektrické pole znázorňujeme pomocou </a:t>
            </a:r>
            <a:r>
              <a:rPr lang="sk-SK" sz="3000" b="1" dirty="0" smtClean="0">
                <a:latin typeface="Bookman Old Style" pitchFamily="18" charset="0"/>
              </a:rPr>
              <a:t>siločiar.</a:t>
            </a:r>
            <a:endParaRPr lang="sk-SK" sz="3000" b="1" dirty="0">
              <a:latin typeface="Bookman Old Style" pitchFamily="18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Siločiary sú myslené čiary, ktorými zobrazujeme silové pôsobenie elektrického poľa</a:t>
            </a:r>
            <a:r>
              <a:rPr lang="sk-SK" sz="3000" b="1" dirty="0">
                <a:latin typeface="Bookman Old Style" pitchFamily="18" charset="0"/>
              </a:rPr>
              <a:t>.</a:t>
            </a:r>
            <a:endParaRPr lang="en-US" sz="3000" b="1" dirty="0">
              <a:latin typeface="Bookman Old Style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5782193"/>
            <a:ext cx="9144000" cy="107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sk-SK" sz="3000" dirty="0">
                <a:solidFill>
                  <a:srgbClr val="FF0000"/>
                </a:solidFill>
                <a:latin typeface="Bookman Old Style" pitchFamily="18" charset="0"/>
              </a:rPr>
              <a:t>Šípkou na siločiarach označujeme smer sily </a:t>
            </a:r>
            <a:r>
              <a:rPr lang="sk-SK" sz="3000" dirty="0">
                <a:latin typeface="Bookman Old Style" pitchFamily="18" charset="0"/>
              </a:rPr>
              <a:t>, ktoré pôsobí el. pole na kladne nabitú časticu.</a:t>
            </a:r>
            <a:endParaRPr lang="en-US" sz="3000" dirty="0">
              <a:latin typeface="Bookman Old Style" pitchFamily="18" charset="0"/>
            </a:endParaRPr>
          </a:p>
        </p:txBody>
      </p:sp>
      <p:pic>
        <p:nvPicPr>
          <p:cNvPr id="8" name="obrázek 1" descr="obr027"/>
          <p:cNvPicPr/>
          <p:nvPr/>
        </p:nvPicPr>
        <p:blipFill>
          <a:blip r:embed="rId2" cstate="print"/>
          <a:srcRect r="32323"/>
          <a:stretch>
            <a:fillRect/>
          </a:stretch>
        </p:blipFill>
        <p:spPr bwMode="auto">
          <a:xfrm>
            <a:off x="500034" y="3143248"/>
            <a:ext cx="51435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BlokTextu 8"/>
          <p:cNvSpPr txBox="1"/>
          <p:nvPr/>
        </p:nvSpPr>
        <p:spPr>
          <a:xfrm>
            <a:off x="5786446" y="3000372"/>
            <a:ext cx="33575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Bookman Old Style" pitchFamily="18" charset="0"/>
              </a:rPr>
              <a:t>Siločiary elektrického poľa v okolí </a:t>
            </a:r>
            <a:r>
              <a:rPr lang="sk-SK" sz="2800" b="1" dirty="0" smtClean="0">
                <a:solidFill>
                  <a:srgbClr val="FF0000"/>
                </a:solidFill>
                <a:latin typeface="Bookman Old Style" pitchFamily="18" charset="0"/>
              </a:rPr>
              <a:t>kladne</a:t>
            </a:r>
            <a:r>
              <a:rPr lang="sk-SK" sz="2800" b="1" dirty="0" smtClean="0">
                <a:latin typeface="Bookman Old Style" pitchFamily="18" charset="0"/>
              </a:rPr>
              <a:t> </a:t>
            </a:r>
            <a:r>
              <a:rPr lang="sk-SK" sz="2800" b="1" dirty="0" smtClean="0">
                <a:latin typeface="Bookman Old Style" pitchFamily="18" charset="0"/>
              </a:rPr>
              <a:t>nabitého telesa.</a:t>
            </a:r>
            <a:endParaRPr lang="sk-SK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027"/>
          <p:cNvPicPr/>
          <p:nvPr/>
        </p:nvPicPr>
        <p:blipFill>
          <a:blip r:embed="rId2" cstate="print"/>
          <a:srcRect l="65942"/>
          <a:stretch>
            <a:fillRect/>
          </a:stretch>
        </p:blipFill>
        <p:spPr bwMode="auto">
          <a:xfrm>
            <a:off x="1285852" y="142852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4786314" y="214290"/>
            <a:ext cx="3786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Bookman Old Style" pitchFamily="18" charset="0"/>
              </a:rPr>
              <a:t>Siločiary elektrického poľa v okolí </a:t>
            </a:r>
            <a:r>
              <a:rPr lang="sk-SK" sz="2800" b="1" dirty="0" smtClean="0">
                <a:solidFill>
                  <a:srgbClr val="FF0000"/>
                </a:solidFill>
                <a:latin typeface="Bookman Old Style" pitchFamily="18" charset="0"/>
              </a:rPr>
              <a:t>záporne </a:t>
            </a:r>
            <a:r>
              <a:rPr lang="sk-SK" sz="2800" b="1" dirty="0" smtClean="0">
                <a:latin typeface="Bookman Old Style" pitchFamily="18" charset="0"/>
              </a:rPr>
              <a:t>nabitého telesa.</a:t>
            </a:r>
            <a:endParaRPr lang="sk-SK" sz="2800" b="1" dirty="0">
              <a:latin typeface="Bookman Old Style" pitchFamily="18" charset="0"/>
            </a:endParaRPr>
          </a:p>
        </p:txBody>
      </p:sp>
      <p:pic>
        <p:nvPicPr>
          <p:cNvPr id="4" name="Picture 4" descr="scan0007"/>
          <p:cNvPicPr>
            <a:picLocks noChangeAspect="1" noChangeArrowheads="1"/>
          </p:cNvPicPr>
          <p:nvPr/>
        </p:nvPicPr>
        <p:blipFill>
          <a:blip r:embed="rId3" cstate="print"/>
          <a:srcRect r="2127"/>
          <a:stretch>
            <a:fillRect/>
          </a:stretch>
        </p:blipFill>
        <p:spPr bwMode="auto">
          <a:xfrm>
            <a:off x="2428860" y="3429000"/>
            <a:ext cx="6572296" cy="2160587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0" y="2214554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i="1" dirty="0">
                <a:latin typeface="Bookman Old Style" pitchFamily="18" charset="0"/>
              </a:rPr>
              <a:t>Podobným spôsobom môžeme modelovať siločiary elektrického poľa na dvoch platničkách nabitých nesúhlasnými a súhlasnými elektrickými nábojmi </a:t>
            </a:r>
          </a:p>
          <a:p>
            <a:endParaRPr lang="sk-SK" sz="2800" dirty="0">
              <a:latin typeface="Bookman Old Style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55721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>
                <a:latin typeface="Bookman Old Style" pitchFamily="18" charset="0"/>
              </a:rPr>
              <a:t>S</a:t>
            </a:r>
            <a:r>
              <a:rPr lang="sk-SK" sz="3200" b="1" dirty="0" smtClean="0">
                <a:latin typeface="Bookman Old Style" pitchFamily="18" charset="0"/>
              </a:rPr>
              <a:t>mer siločiar od kladne nabitého telesa k záporne nabitému telesu.</a:t>
            </a:r>
            <a:endParaRPr lang="sk-SK" sz="3000" b="1" dirty="0">
              <a:latin typeface="Bookman Old Style" pitchFamily="18" charset="0"/>
            </a:endParaRPr>
          </a:p>
        </p:txBody>
      </p:sp>
      <p:pic>
        <p:nvPicPr>
          <p:cNvPr id="7" name="Obrázok 6" descr="Description: elektrisilo1.jpg"/>
          <p:cNvPicPr/>
          <p:nvPr/>
        </p:nvPicPr>
        <p:blipFill>
          <a:blip r:embed="rId4" cstate="print"/>
          <a:srcRect t="3262" r="59938"/>
          <a:stretch>
            <a:fillRect/>
          </a:stretch>
        </p:blipFill>
        <p:spPr bwMode="auto">
          <a:xfrm>
            <a:off x="142844" y="3643314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357166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3000" b="1" dirty="0">
                <a:latin typeface="Bookman Old Style" pitchFamily="18" charset="0"/>
              </a:rPr>
              <a:t>M</a:t>
            </a:r>
            <a:r>
              <a:rPr lang="sk-SK" sz="3000" b="1" dirty="0" smtClean="0">
                <a:latin typeface="Bookman Old Style" pitchFamily="18" charset="0"/>
              </a:rPr>
              <a:t>edzi </a:t>
            </a:r>
            <a:r>
              <a:rPr lang="sk-SK" sz="3000" b="1" dirty="0">
                <a:latin typeface="Bookman Old Style" pitchFamily="18" charset="0"/>
              </a:rPr>
              <a:t>dvoma rovnobežnými </a:t>
            </a:r>
            <a:r>
              <a:rPr lang="sk-SK" sz="3000" b="1" dirty="0" smtClean="0">
                <a:latin typeface="Bookman Old Style" pitchFamily="18" charset="0"/>
              </a:rPr>
              <a:t>platňami </a:t>
            </a:r>
          </a:p>
          <a:p>
            <a:pPr algn="ctr">
              <a:spcBef>
                <a:spcPct val="50000"/>
              </a:spcBef>
            </a:pPr>
            <a:r>
              <a:rPr lang="sk-SK" sz="3000" b="1" dirty="0" smtClean="0">
                <a:latin typeface="Bookman Old Style" pitchFamily="18" charset="0"/>
              </a:rPr>
              <a:t>je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ovnorodé </a:t>
            </a:r>
            <a:r>
              <a:rPr lang="sk-SK" sz="3000" b="1" dirty="0" smtClean="0">
                <a:latin typeface="Bookman Old Style" pitchFamily="18" charset="0"/>
              </a:rPr>
              <a:t>(homogénne)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el. pole. </a:t>
            </a:r>
            <a:endParaRPr lang="en-US" sz="3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Obrázok 2" descr="Description: elektrisilo2.jpg"/>
          <p:cNvPicPr/>
          <p:nvPr/>
        </p:nvPicPr>
        <p:blipFill>
          <a:blip r:embed="rId2" cstate="print"/>
          <a:srcRect t="4288"/>
          <a:stretch>
            <a:fillRect/>
          </a:stretch>
        </p:blipFill>
        <p:spPr bwMode="auto">
          <a:xfrm>
            <a:off x="857224" y="2071678"/>
            <a:ext cx="7072362" cy="253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5214950"/>
            <a:ext cx="9144000" cy="139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Sila</a:t>
            </a:r>
            <a:r>
              <a:rPr lang="sk-SK" sz="3000" b="1" dirty="0">
                <a:latin typeface="Bookman Old Style" pitchFamily="18" charset="0"/>
              </a:rPr>
              <a:t>, ktorá pôsobí medzi nimi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je vo všetkých miestach poľa rovnaká.</a:t>
            </a:r>
            <a:endParaRPr lang="en-US" sz="3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152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 Elektrické pole </vt:lpstr>
      <vt:lpstr>Snímka 2</vt:lpstr>
      <vt:lpstr>Snímka 3</vt:lpstr>
      <vt:lpstr>Snímka 4</vt:lpstr>
      <vt:lpstr>Snímka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Elektrické pole. Telesá  v elektrickom poli</dc:title>
  <dc:creator>Eva</dc:creator>
  <cp:lastModifiedBy>Učiteľ</cp:lastModifiedBy>
  <cp:revision>12</cp:revision>
  <dcterms:created xsi:type="dcterms:W3CDTF">2012-11-14T19:33:11Z</dcterms:created>
  <dcterms:modified xsi:type="dcterms:W3CDTF">2017-11-03T10:37:23Z</dcterms:modified>
</cp:coreProperties>
</file>