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7" r:id="rId10"/>
    <p:sldId id="268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C686-A576-4D69-A4AB-90B40EDAF391}" type="datetimeFigureOut">
              <a:rPr lang="sk-SK" smtClean="0"/>
              <a:pPr/>
              <a:t>11.10.2016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79-FA38-48D6-BAE2-25DFD5158AA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C686-A576-4D69-A4AB-90B40EDAF391}" type="datetimeFigureOut">
              <a:rPr lang="sk-SK" smtClean="0"/>
              <a:pPr/>
              <a:t>11.10.2016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79-FA38-48D6-BAE2-25DFD5158AA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C686-A576-4D69-A4AB-90B40EDAF391}" type="datetimeFigureOut">
              <a:rPr lang="sk-SK" smtClean="0"/>
              <a:pPr/>
              <a:t>11.10.2016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79-FA38-48D6-BAE2-25DFD5158AA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21BB369-05C8-4F5A-90CD-B626380FB169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C686-A576-4D69-A4AB-90B40EDAF391}" type="datetimeFigureOut">
              <a:rPr lang="sk-SK" smtClean="0"/>
              <a:pPr/>
              <a:t>11.10.2016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79-FA38-48D6-BAE2-25DFD5158AA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C686-A576-4D69-A4AB-90B40EDAF391}" type="datetimeFigureOut">
              <a:rPr lang="sk-SK" smtClean="0"/>
              <a:pPr/>
              <a:t>11.10.2016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79-FA38-48D6-BAE2-25DFD5158AA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C686-A576-4D69-A4AB-90B40EDAF391}" type="datetimeFigureOut">
              <a:rPr lang="sk-SK" smtClean="0"/>
              <a:pPr/>
              <a:t>11.10.2016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79-FA38-48D6-BAE2-25DFD5158AA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C686-A576-4D69-A4AB-90B40EDAF391}" type="datetimeFigureOut">
              <a:rPr lang="sk-SK" smtClean="0"/>
              <a:pPr/>
              <a:t>11.10.2016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79-FA38-48D6-BAE2-25DFD5158AA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C686-A576-4D69-A4AB-90B40EDAF391}" type="datetimeFigureOut">
              <a:rPr lang="sk-SK" smtClean="0"/>
              <a:pPr/>
              <a:t>11.10.2016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79-FA38-48D6-BAE2-25DFD5158AA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C686-A576-4D69-A4AB-90B40EDAF391}" type="datetimeFigureOut">
              <a:rPr lang="sk-SK" smtClean="0"/>
              <a:pPr/>
              <a:t>11.10.2016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79-FA38-48D6-BAE2-25DFD5158AA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C686-A576-4D69-A4AB-90B40EDAF391}" type="datetimeFigureOut">
              <a:rPr lang="sk-SK" smtClean="0"/>
              <a:pPr/>
              <a:t>11.10.2016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79-FA38-48D6-BAE2-25DFD5158AA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C686-A576-4D69-A4AB-90B40EDAF391}" type="datetimeFigureOut">
              <a:rPr lang="sk-SK" smtClean="0"/>
              <a:pPr/>
              <a:t>11.10.2016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CC79-FA38-48D6-BAE2-25DFD5158AA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AC686-A576-4D69-A4AB-90B40EDAF391}" type="datetimeFigureOut">
              <a:rPr lang="sk-SK" smtClean="0"/>
              <a:pPr/>
              <a:t>11.10.2016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7CC79-FA38-48D6-BAE2-25DFD5158AA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gif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tlak-balon-klince.mpe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5400" b="1" dirty="0" smtClean="0">
                <a:solidFill>
                  <a:srgbClr val="FF0000"/>
                </a:solidFill>
                <a:latin typeface="Bookman Old Style" pitchFamily="18" charset="0"/>
              </a:rPr>
              <a:t>Tlaková sila. Tlak</a:t>
            </a:r>
            <a:endParaRPr lang="sk-SK" sz="54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Fyzika 8. ročník</a:t>
            </a:r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33375"/>
            <a:ext cx="8147050" cy="5792788"/>
          </a:xfrm>
        </p:spPr>
        <p:txBody>
          <a:bodyPr/>
          <a:lstStyle/>
          <a:p>
            <a:r>
              <a:rPr lang="sk-SK" sz="2400" dirty="0"/>
              <a:t>Tlak vetra je 1,2 kPa. Vypočítaj veľkosť tlakovej sily, ktorou vietor pôsobí na plochu lodnej plachty s obsahom 6 m</a:t>
            </a:r>
            <a:r>
              <a:rPr lang="sk-SK" sz="2400" baseline="30000" dirty="0"/>
              <a:t>2</a:t>
            </a:r>
            <a:r>
              <a:rPr lang="sk-SK" sz="2400" dirty="0"/>
              <a:t>.</a:t>
            </a:r>
          </a:p>
          <a:p>
            <a:pPr>
              <a:buFontTx/>
              <a:buNone/>
            </a:pPr>
            <a:r>
              <a:rPr lang="sk-SK" sz="2400" dirty="0"/>
              <a:t>Výpočet:</a:t>
            </a:r>
          </a:p>
          <a:p>
            <a:pPr>
              <a:buFontTx/>
              <a:buNone/>
            </a:pPr>
            <a:r>
              <a:rPr lang="sk-SK" sz="2400" dirty="0"/>
              <a:t>p = 1,2 kPa = 1200 </a:t>
            </a:r>
            <a:r>
              <a:rPr lang="sk-SK" sz="2400" dirty="0" err="1"/>
              <a:t>Pa</a:t>
            </a:r>
            <a:endParaRPr lang="sk-SK" sz="2400" dirty="0"/>
          </a:p>
          <a:p>
            <a:pPr>
              <a:buFontTx/>
              <a:buNone/>
            </a:pPr>
            <a:r>
              <a:rPr lang="sk-SK" sz="2400" dirty="0"/>
              <a:t>S = 6 m</a:t>
            </a:r>
            <a:r>
              <a:rPr lang="sk-SK" sz="2400" baseline="30000" dirty="0"/>
              <a:t>2</a:t>
            </a:r>
          </a:p>
          <a:p>
            <a:pPr>
              <a:buFontTx/>
              <a:buNone/>
            </a:pPr>
            <a:r>
              <a:rPr lang="sk-SK" sz="2400" u="sng" dirty="0"/>
              <a:t>F = ?___________</a:t>
            </a:r>
          </a:p>
          <a:p>
            <a:pPr>
              <a:buFontTx/>
              <a:buNone/>
            </a:pPr>
            <a:endParaRPr lang="sk-SK" sz="2400" u="sng" dirty="0"/>
          </a:p>
          <a:p>
            <a:pPr>
              <a:buFontTx/>
              <a:buNone/>
            </a:pPr>
            <a:endParaRPr lang="sk-SK" sz="2400" u="sng" dirty="0"/>
          </a:p>
          <a:p>
            <a:pPr>
              <a:buFontTx/>
              <a:buNone/>
            </a:pPr>
            <a:r>
              <a:rPr lang="sk-SK" sz="2400" dirty="0"/>
              <a:t>F = p . S</a:t>
            </a:r>
          </a:p>
          <a:p>
            <a:pPr>
              <a:buFontTx/>
              <a:buNone/>
            </a:pPr>
            <a:r>
              <a:rPr lang="sk-SK" sz="2400" dirty="0"/>
              <a:t>F = 1200 </a:t>
            </a:r>
            <a:r>
              <a:rPr lang="sk-SK" sz="2400" dirty="0" err="1"/>
              <a:t>Pa</a:t>
            </a:r>
            <a:r>
              <a:rPr lang="sk-SK" sz="2400" dirty="0"/>
              <a:t> . 6 m</a:t>
            </a:r>
            <a:r>
              <a:rPr lang="sk-SK" sz="2400" baseline="30000" dirty="0"/>
              <a:t>2</a:t>
            </a:r>
          </a:p>
          <a:p>
            <a:pPr>
              <a:buFontTx/>
              <a:buNone/>
            </a:pPr>
            <a:r>
              <a:rPr lang="sk-SK" sz="2400" dirty="0"/>
              <a:t>F = 7200 N = 7,2 </a:t>
            </a:r>
            <a:r>
              <a:rPr lang="sk-SK" sz="2400" dirty="0" err="1"/>
              <a:t>kN</a:t>
            </a:r>
            <a:endParaRPr lang="sk-SK" sz="2400" dirty="0"/>
          </a:p>
          <a:p>
            <a:pPr>
              <a:buFontTx/>
              <a:buNone/>
            </a:pPr>
            <a:r>
              <a:rPr lang="sk-SK" sz="2400" dirty="0"/>
              <a:t>Tlaková sila, ktorá pôsobí na lodnú plachtu je 7,2 k N.</a:t>
            </a:r>
          </a:p>
          <a:p>
            <a:pPr>
              <a:buFontTx/>
              <a:buNone/>
            </a:pPr>
            <a:endParaRPr lang="sk-SK" sz="2400" dirty="0"/>
          </a:p>
        </p:txBody>
      </p:sp>
      <p:graphicFrame>
        <p:nvGraphicFramePr>
          <p:cNvPr id="922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214810" y="2011632"/>
          <a:ext cx="1857388" cy="1693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Microsoft Equation 3.0" r:id="rId3" imgW="431613" imgH="393529" progId="Equation.3">
                  <p:embed/>
                </p:oleObj>
              </mc:Choice>
              <mc:Fallback>
                <p:oleObj name="Microsoft Equation 3.0" r:id="rId3" imgW="431613" imgH="39352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0" y="2011632"/>
                        <a:ext cx="1857388" cy="16935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3" name="Picture 7" descr="ceruzk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33375"/>
            <a:ext cx="844550" cy="755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19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29"/>
          <p:cNvGrpSpPr>
            <a:grpSpLocks/>
          </p:cNvGrpSpPr>
          <p:nvPr/>
        </p:nvGrpSpPr>
        <p:grpSpPr bwMode="auto">
          <a:xfrm>
            <a:off x="1285852" y="714355"/>
            <a:ext cx="6643734" cy="2567681"/>
            <a:chOff x="1357290" y="1500174"/>
            <a:chExt cx="3714776" cy="1166367"/>
          </a:xfrm>
        </p:grpSpPr>
        <p:grpSp>
          <p:nvGrpSpPr>
            <p:cNvPr id="5" name="Skupina 10"/>
            <p:cNvGrpSpPr>
              <a:grpSpLocks/>
            </p:cNvGrpSpPr>
            <p:nvPr/>
          </p:nvGrpSpPr>
          <p:grpSpPr bwMode="auto">
            <a:xfrm>
              <a:off x="1357290" y="1643456"/>
              <a:ext cx="2356878" cy="571003"/>
              <a:chOff x="1428728" y="2072084"/>
              <a:chExt cx="2356878" cy="571003"/>
            </a:xfrm>
          </p:grpSpPr>
          <p:sp>
            <p:nvSpPr>
              <p:cNvPr id="11" name="Obdĺžnik 10"/>
              <p:cNvSpPr/>
              <p:nvPr/>
            </p:nvSpPr>
            <p:spPr>
              <a:xfrm>
                <a:off x="1428728" y="2500867"/>
                <a:ext cx="2356878" cy="14222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k-SK"/>
              </a:p>
            </p:txBody>
          </p:sp>
          <p:sp>
            <p:nvSpPr>
              <p:cNvPr id="12" name="Obdĺžnik 11"/>
              <p:cNvSpPr/>
              <p:nvPr/>
            </p:nvSpPr>
            <p:spPr>
              <a:xfrm>
                <a:off x="2142970" y="2072084"/>
                <a:ext cx="928395" cy="428784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k-SK"/>
              </a:p>
            </p:txBody>
          </p:sp>
        </p:grpSp>
        <p:cxnSp>
          <p:nvCxnSpPr>
            <p:cNvPr id="6" name="Rovná spojnica 5"/>
            <p:cNvCxnSpPr/>
            <p:nvPr/>
          </p:nvCxnSpPr>
          <p:spPr>
            <a:xfrm>
              <a:off x="2071532" y="2071178"/>
              <a:ext cx="928395" cy="2123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BlokTextu 13"/>
            <p:cNvSpPr txBox="1">
              <a:spLocks noChangeArrowheads="1"/>
            </p:cNvSpPr>
            <p:nvPr/>
          </p:nvSpPr>
          <p:spPr bwMode="auto">
            <a:xfrm>
              <a:off x="3643306" y="1500174"/>
              <a:ext cx="1428760" cy="335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sk-SK" sz="2400" dirty="0">
                  <a:latin typeface="Calibri" pitchFamily="34" charset="0"/>
                </a:rPr>
                <a:t>Styčná plocha </a:t>
              </a:r>
              <a:endParaRPr lang="sk-SK" sz="2400" dirty="0" smtClean="0">
                <a:latin typeface="Calibri" pitchFamily="34" charset="0"/>
              </a:endParaRPr>
            </a:p>
            <a:p>
              <a:r>
                <a:rPr lang="sk-SK" sz="2400" dirty="0" smtClean="0">
                  <a:latin typeface="Calibri" pitchFamily="34" charset="0"/>
                </a:rPr>
                <a:t>s </a:t>
              </a:r>
              <a:r>
                <a:rPr lang="sk-SK" sz="2400" dirty="0">
                  <a:latin typeface="Calibri" pitchFamily="34" charset="0"/>
                </a:rPr>
                <a:t>obsahom </a:t>
              </a:r>
              <a:r>
                <a:rPr lang="sk-SK" sz="2400" b="1" i="1" dirty="0">
                  <a:latin typeface="Calibri" pitchFamily="34" charset="0"/>
                </a:rPr>
                <a:t>S</a:t>
              </a:r>
            </a:p>
          </p:txBody>
        </p:sp>
        <p:cxnSp>
          <p:nvCxnSpPr>
            <p:cNvPr id="8" name="Rovná spojnica 7"/>
            <p:cNvCxnSpPr>
              <a:endCxn id="7" idx="1"/>
            </p:cNvCxnSpPr>
            <p:nvPr/>
          </p:nvCxnSpPr>
          <p:spPr>
            <a:xfrm flipV="1">
              <a:off x="2785774" y="1667943"/>
              <a:ext cx="857532" cy="403236"/>
            </a:xfrm>
            <a:prstGeom prst="line">
              <a:avLst/>
            </a:prstGeom>
            <a:ln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ovná spojovacia šípka 8"/>
            <p:cNvCxnSpPr>
              <a:stCxn id="12" idx="2"/>
            </p:cNvCxnSpPr>
            <p:nvPr/>
          </p:nvCxnSpPr>
          <p:spPr>
            <a:xfrm rot="16200000" flipH="1">
              <a:off x="2249696" y="2357211"/>
              <a:ext cx="572066" cy="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BlokTextu 28"/>
            <p:cNvSpPr txBox="1">
              <a:spLocks noChangeArrowheads="1"/>
            </p:cNvSpPr>
            <p:nvPr/>
          </p:nvSpPr>
          <p:spPr bwMode="auto">
            <a:xfrm>
              <a:off x="2571736" y="2428869"/>
              <a:ext cx="428628" cy="237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sk-SK" sz="2800" b="1" dirty="0">
                  <a:solidFill>
                    <a:srgbClr val="FF0000"/>
                  </a:solidFill>
                  <a:latin typeface="Calibri" pitchFamily="34" charset="0"/>
                </a:rPr>
                <a:t>F</a:t>
              </a:r>
            </a:p>
          </p:txBody>
        </p:sp>
      </p:grpSp>
      <p:sp>
        <p:nvSpPr>
          <p:cNvPr id="24" name="Zástupný symbol obsahu 2"/>
          <p:cNvSpPr txBox="1">
            <a:spLocks/>
          </p:cNvSpPr>
          <p:nvPr/>
        </p:nvSpPr>
        <p:spPr>
          <a:xfrm>
            <a:off x="571472" y="4071942"/>
            <a:ext cx="7872438" cy="228601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</a:rPr>
              <a:t>Tlaková sila je celková sila, ktorou pôsobí jedno teleso na druhé kolmo na plochu.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23"/>
          <p:cNvGrpSpPr>
            <a:grpSpLocks/>
          </p:cNvGrpSpPr>
          <p:nvPr/>
        </p:nvGrpSpPr>
        <p:grpSpPr bwMode="auto">
          <a:xfrm>
            <a:off x="2071670" y="857232"/>
            <a:ext cx="4786346" cy="2500330"/>
            <a:chOff x="1500166" y="1428736"/>
            <a:chExt cx="2584132" cy="1073254"/>
          </a:xfrm>
        </p:grpSpPr>
        <p:sp>
          <p:nvSpPr>
            <p:cNvPr id="3" name="Obdĺžnik 2"/>
            <p:cNvSpPr/>
            <p:nvPr/>
          </p:nvSpPr>
          <p:spPr>
            <a:xfrm>
              <a:off x="1500166" y="2094858"/>
              <a:ext cx="2584132" cy="16575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  <p:sp>
          <p:nvSpPr>
            <p:cNvPr id="4" name="Obdĺžnik 3"/>
            <p:cNvSpPr/>
            <p:nvPr/>
          </p:nvSpPr>
          <p:spPr>
            <a:xfrm>
              <a:off x="1714205" y="1643179"/>
              <a:ext cx="431993" cy="451678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  <p:cxnSp>
          <p:nvCxnSpPr>
            <p:cNvPr id="5" name="Rovná spojovacia šípka 4"/>
            <p:cNvCxnSpPr/>
            <p:nvPr/>
          </p:nvCxnSpPr>
          <p:spPr>
            <a:xfrm rot="16200000" flipH="1">
              <a:off x="2394082" y="2035808"/>
              <a:ext cx="642295" cy="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BlokTextu 14"/>
            <p:cNvSpPr txBox="1">
              <a:spLocks noChangeArrowheads="1"/>
            </p:cNvSpPr>
            <p:nvPr/>
          </p:nvSpPr>
          <p:spPr bwMode="auto">
            <a:xfrm>
              <a:off x="2786050" y="2071678"/>
              <a:ext cx="469842" cy="430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sk-SK" b="1">
                  <a:solidFill>
                    <a:srgbClr val="FF0000"/>
                  </a:solidFill>
                  <a:latin typeface="Calibri" pitchFamily="34" charset="0"/>
                </a:rPr>
                <a:t>F</a:t>
              </a:r>
            </a:p>
          </p:txBody>
        </p:sp>
        <p:sp>
          <p:nvSpPr>
            <p:cNvPr id="7" name="Obdĺžnik 6"/>
            <p:cNvSpPr/>
            <p:nvPr/>
          </p:nvSpPr>
          <p:spPr>
            <a:xfrm>
              <a:off x="3285566" y="1643179"/>
              <a:ext cx="431993" cy="451678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  <p:sp>
          <p:nvSpPr>
            <p:cNvPr id="8" name="Voľná forma 7"/>
            <p:cNvSpPr/>
            <p:nvPr/>
          </p:nvSpPr>
          <p:spPr>
            <a:xfrm>
              <a:off x="1865599" y="1501253"/>
              <a:ext cx="1729280" cy="293176"/>
            </a:xfrm>
            <a:custGeom>
              <a:avLst/>
              <a:gdLst>
                <a:gd name="connsiteX0" fmla="*/ 0 w 1729232"/>
                <a:gd name="connsiteY0" fmla="*/ 34544 h 292608"/>
                <a:gd name="connsiteX1" fmla="*/ 853440 w 1729232"/>
                <a:gd name="connsiteY1" fmla="*/ 290576 h 292608"/>
                <a:gd name="connsiteX2" fmla="*/ 1597152 w 1729232"/>
                <a:gd name="connsiteY2" fmla="*/ 46736 h 292608"/>
                <a:gd name="connsiteX3" fmla="*/ 1645920 w 1729232"/>
                <a:gd name="connsiteY3" fmla="*/ 10160 h 29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9232" h="292608">
                  <a:moveTo>
                    <a:pt x="0" y="34544"/>
                  </a:moveTo>
                  <a:cubicBezTo>
                    <a:pt x="293624" y="161544"/>
                    <a:pt x="587248" y="288544"/>
                    <a:pt x="853440" y="290576"/>
                  </a:cubicBezTo>
                  <a:cubicBezTo>
                    <a:pt x="1119632" y="292608"/>
                    <a:pt x="1465072" y="93472"/>
                    <a:pt x="1597152" y="46736"/>
                  </a:cubicBezTo>
                  <a:cubicBezTo>
                    <a:pt x="1729232" y="0"/>
                    <a:pt x="1687576" y="5080"/>
                    <a:pt x="1645920" y="10160"/>
                  </a:cubicBezTo>
                </a:path>
              </a:pathLst>
            </a:cu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  <p:sp>
          <p:nvSpPr>
            <p:cNvPr id="9" name="Obdĺžnik 8"/>
            <p:cNvSpPr/>
            <p:nvPr/>
          </p:nvSpPr>
          <p:spPr>
            <a:xfrm>
              <a:off x="2499886" y="1428736"/>
              <a:ext cx="418942" cy="31803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</p:grpSp>
      <p:sp>
        <p:nvSpPr>
          <p:cNvPr id="10" name="Zástupný symbol obsahu 2"/>
          <p:cNvSpPr txBox="1">
            <a:spLocks/>
          </p:cNvSpPr>
          <p:nvPr/>
        </p:nvSpPr>
        <p:spPr>
          <a:xfrm>
            <a:off x="1714480" y="3857628"/>
            <a:ext cx="5929354" cy="200026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</a:rPr>
              <a:t>Tlaková sila môže vyvolať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</a:rPr>
              <a:t>deformačné účinky.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ndalus" pitchFamily="2" charset="-78"/>
              </a:rPr>
              <a:t>Od čoho závisia deformačné účinky sily?</a:t>
            </a:r>
          </a:p>
        </p:txBody>
      </p:sp>
      <p:pic>
        <p:nvPicPr>
          <p:cNvPr id="6148" name="Picture 4" descr="100_211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5959" t="13243" b="17892"/>
          <a:stretch>
            <a:fillRect/>
          </a:stretch>
        </p:blipFill>
        <p:spPr>
          <a:xfrm>
            <a:off x="428625" y="1357298"/>
            <a:ext cx="4143375" cy="2214577"/>
          </a:xfrm>
          <a:noFill/>
        </p:spPr>
      </p:pic>
      <p:pic>
        <p:nvPicPr>
          <p:cNvPr id="6149" name="Picture 4" descr="100_2112"/>
          <p:cNvPicPr>
            <a:picLocks noChangeAspect="1" noChangeArrowheads="1"/>
          </p:cNvPicPr>
          <p:nvPr/>
        </p:nvPicPr>
        <p:blipFill>
          <a:blip r:embed="rId3"/>
          <a:srcRect l="7407" t="2469" b="20998"/>
          <a:stretch>
            <a:fillRect/>
          </a:stretch>
        </p:blipFill>
        <p:spPr bwMode="auto">
          <a:xfrm>
            <a:off x="4929190" y="1357298"/>
            <a:ext cx="3643338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4" descr="100_2113"/>
          <p:cNvPicPr>
            <a:picLocks noChangeAspect="1" noChangeArrowheads="1"/>
          </p:cNvPicPr>
          <p:nvPr/>
        </p:nvPicPr>
        <p:blipFill>
          <a:blip r:embed="rId4"/>
          <a:srcRect l="9677" r="9677"/>
          <a:stretch>
            <a:fillRect/>
          </a:stretch>
        </p:blipFill>
        <p:spPr bwMode="auto">
          <a:xfrm>
            <a:off x="357158" y="3929066"/>
            <a:ext cx="4000498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BlokTextu 11"/>
          <p:cNvSpPr txBox="1">
            <a:spLocks noChangeArrowheads="1"/>
          </p:cNvSpPr>
          <p:nvPr/>
        </p:nvSpPr>
        <p:spPr bwMode="auto">
          <a:xfrm>
            <a:off x="4929190" y="4000504"/>
            <a:ext cx="3714752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k-SK" sz="3000" b="1" i="1" dirty="0" smtClean="0">
                <a:solidFill>
                  <a:srgbClr val="663300"/>
                </a:solidFill>
                <a:latin typeface="Bookman Old Style" pitchFamily="18" charset="0"/>
                <a:cs typeface="Arial" pitchFamily="34" charset="0"/>
              </a:rPr>
              <a:t>Čím </a:t>
            </a:r>
            <a:r>
              <a:rPr lang="sk-SK" sz="3000" b="1" i="1" dirty="0">
                <a:solidFill>
                  <a:srgbClr val="663300"/>
                </a:solidFill>
                <a:latin typeface="Bookman Old Style" pitchFamily="18" charset="0"/>
                <a:cs typeface="Arial" pitchFamily="34" charset="0"/>
              </a:rPr>
              <a:t>väčšou silou pôsobíme, tým viac sa podložka </a:t>
            </a:r>
            <a:r>
              <a:rPr lang="sk-SK" sz="3000" b="1" i="1" dirty="0" smtClean="0">
                <a:solidFill>
                  <a:srgbClr val="663300"/>
                </a:solidFill>
                <a:latin typeface="Bookman Old Style" pitchFamily="18" charset="0"/>
                <a:cs typeface="Arial" pitchFamily="34" charset="0"/>
              </a:rPr>
              <a:t>ohýba </a:t>
            </a:r>
            <a:r>
              <a:rPr lang="sk-SK" sz="3000" b="1" i="1" dirty="0">
                <a:solidFill>
                  <a:srgbClr val="663300"/>
                </a:solidFill>
                <a:latin typeface="Bookman Old Style" pitchFamily="18" charset="0"/>
                <a:cs typeface="Arial" pitchFamily="34" charset="0"/>
              </a:rPr>
              <a:t>– vyvíjame väčší </a:t>
            </a:r>
            <a:r>
              <a:rPr lang="sk-SK" sz="3000" b="1" i="1" dirty="0" smtClean="0">
                <a:solidFill>
                  <a:srgbClr val="663300"/>
                </a:solidFill>
                <a:latin typeface="Bookman Old Style" pitchFamily="18" charset="0"/>
                <a:cs typeface="Arial" pitchFamily="34" charset="0"/>
              </a:rPr>
              <a:t>tlak.</a:t>
            </a:r>
            <a:endParaRPr lang="sk-SK" sz="3000" b="1" i="1" dirty="0"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1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3200" b="1" i="1" dirty="0" smtClean="0">
                <a:solidFill>
                  <a:srgbClr val="BF51B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ndalus" pitchFamily="2" charset="-78"/>
              </a:rPr>
              <a:t>Od čoho závisia deformačné účinky sily?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42844" y="2285992"/>
            <a:ext cx="4000528" cy="249299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i="1" u="sng" dirty="0">
                <a:latin typeface="Bookman Old Style" pitchFamily="18" charset="0"/>
              </a:rPr>
              <a:t>Predpoklad: </a:t>
            </a:r>
          </a:p>
          <a:p>
            <a:pPr>
              <a:spcBef>
                <a:spcPct val="50000"/>
              </a:spcBef>
            </a:pPr>
            <a:r>
              <a:rPr lang="sk-SK" sz="2800" i="1" dirty="0">
                <a:latin typeface="Bookman Old Style" pitchFamily="18" charset="0"/>
              </a:rPr>
              <a:t>na balón pôsobí experimentátor rovnakou silou</a:t>
            </a:r>
          </a:p>
          <a:p>
            <a:pPr>
              <a:spcBef>
                <a:spcPct val="50000"/>
              </a:spcBef>
            </a:pPr>
            <a:endParaRPr lang="sk-SK" sz="2000" dirty="0">
              <a:latin typeface="Calibri" pitchFamily="34" charset="0"/>
            </a:endParaRPr>
          </a:p>
        </p:txBody>
      </p:sp>
      <p:pic>
        <p:nvPicPr>
          <p:cNvPr id="7173" name="Picture 1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500174"/>
            <a:ext cx="464346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BlokTextu 9"/>
          <p:cNvSpPr txBox="1"/>
          <p:nvPr/>
        </p:nvSpPr>
        <p:spPr>
          <a:xfrm>
            <a:off x="214282" y="5165229"/>
            <a:ext cx="842968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000" i="1" dirty="0" smtClean="0">
                <a:latin typeface="Bookman Old Style" pitchFamily="18" charset="0"/>
              </a:rPr>
              <a:t>Záver pozorovania: </a:t>
            </a:r>
          </a:p>
          <a:p>
            <a:pPr>
              <a:spcBef>
                <a:spcPct val="50000"/>
              </a:spcBef>
            </a:pPr>
            <a:r>
              <a:rPr lang="sk-SK" sz="3000" b="1" dirty="0">
                <a:solidFill>
                  <a:srgbClr val="FF0000"/>
                </a:solidFill>
                <a:latin typeface="Bookman Old Style" pitchFamily="18" charset="0"/>
              </a:rPr>
              <a:t>Č</a:t>
            </a:r>
            <a:r>
              <a:rPr lang="sk-SK" sz="3000" b="1" dirty="0" smtClean="0">
                <a:solidFill>
                  <a:srgbClr val="FF0000"/>
                </a:solidFill>
                <a:latin typeface="Bookman Old Style" pitchFamily="18" charset="0"/>
              </a:rPr>
              <a:t>ím menšia plocha, tým väčší tlak</a:t>
            </a:r>
            <a:r>
              <a:rPr lang="sk-SK" sz="3200" b="1" dirty="0" smtClean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  <a:p>
            <a:endParaRPr lang="sk-SK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172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4294967295"/>
          </p:nvPr>
        </p:nvSpPr>
        <p:spPr>
          <a:xfrm>
            <a:off x="0" y="142852"/>
            <a:ext cx="9144000" cy="48291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Ak pôsobí teleso tlakovou silou </a:t>
            </a:r>
            <a:r>
              <a:rPr lang="sk-SK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F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(</a:t>
            </a:r>
            <a:r>
              <a:rPr lang="sk-SK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F</a:t>
            </a:r>
            <a:r>
              <a:rPr lang="sk-SK" b="1" i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g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)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kolmo na plochu </a:t>
            </a:r>
            <a:r>
              <a:rPr lang="sk-SK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S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, tak táto sila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vyvolá tlak </a:t>
            </a:r>
            <a:r>
              <a:rPr lang="sk-SK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na plochu </a:t>
            </a:r>
            <a:r>
              <a:rPr lang="sk-SK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S.</a:t>
            </a:r>
            <a:r>
              <a:rPr lang="sk-SK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					</a:t>
            </a:r>
            <a:endParaRPr lang="sk-SK" sz="3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k-SK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k-SK" dirty="0" smtClean="0"/>
          </a:p>
        </p:txBody>
      </p:sp>
      <p:graphicFrame>
        <p:nvGraphicFramePr>
          <p:cNvPr id="1026" name="Object 3"/>
          <p:cNvGraphicFramePr>
            <a:graphicFrameLocks/>
          </p:cNvGraphicFramePr>
          <p:nvPr/>
        </p:nvGraphicFramePr>
        <p:xfrm>
          <a:off x="5643570" y="2357430"/>
          <a:ext cx="2330450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Rovnice" r:id="rId3" imgW="444240" imgH="393480" progId="Equation.3">
                  <p:embed/>
                </p:oleObj>
              </mc:Choice>
              <mc:Fallback>
                <p:oleObj name="Rovnice" r:id="rId3" imgW="444240" imgH="393480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70" y="2357430"/>
                        <a:ext cx="2330450" cy="156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lokTextu 10"/>
          <p:cNvSpPr txBox="1"/>
          <p:nvPr/>
        </p:nvSpPr>
        <p:spPr>
          <a:xfrm>
            <a:off x="0" y="2714620"/>
            <a:ext cx="7643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latin typeface="Bookman Old Style" pitchFamily="18" charset="0"/>
              </a:rPr>
              <a:t>Tlak vypočítame takto:</a:t>
            </a:r>
            <a:endParaRPr lang="sk-SK" sz="2800" dirty="0">
              <a:latin typeface="Bookman Old Style" pitchFamily="18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0" y="3929066"/>
            <a:ext cx="90011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i="1" dirty="0" smtClean="0">
                <a:latin typeface="Bookman Old Style" pitchFamily="18" charset="0"/>
              </a:rPr>
              <a:t>F</a:t>
            </a:r>
            <a:r>
              <a:rPr lang="sk-SK" sz="2800" dirty="0" smtClean="0">
                <a:latin typeface="Bookman Old Style" pitchFamily="18" charset="0"/>
              </a:rPr>
              <a:t> – tlaková sila (</a:t>
            </a:r>
            <a:r>
              <a:rPr lang="sk-SK" sz="2800" i="1" dirty="0" smtClean="0">
                <a:latin typeface="Bookman Old Style" pitchFamily="18" charset="0"/>
              </a:rPr>
              <a:t>N</a:t>
            </a:r>
            <a:r>
              <a:rPr lang="sk-SK" sz="2800" dirty="0" smtClean="0">
                <a:latin typeface="Bookman Old Style" pitchFamily="18" charset="0"/>
              </a:rPr>
              <a:t>)</a:t>
            </a:r>
            <a:br>
              <a:rPr lang="sk-SK" sz="2800" dirty="0" smtClean="0">
                <a:latin typeface="Bookman Old Style" pitchFamily="18" charset="0"/>
              </a:rPr>
            </a:br>
            <a:r>
              <a:rPr lang="sk-SK" sz="2800" dirty="0" smtClean="0">
                <a:latin typeface="Bookman Old Style" pitchFamily="18" charset="0"/>
              </a:rPr>
              <a:t>					</a:t>
            </a:r>
          </a:p>
          <a:p>
            <a:r>
              <a:rPr lang="sk-SK" sz="2800" i="1" dirty="0" smtClean="0">
                <a:latin typeface="Bookman Old Style" pitchFamily="18" charset="0"/>
              </a:rPr>
              <a:t>S</a:t>
            </a:r>
            <a:r>
              <a:rPr lang="sk-SK" sz="2800" dirty="0" smtClean="0">
                <a:latin typeface="Bookman Old Style" pitchFamily="18" charset="0"/>
              </a:rPr>
              <a:t> – styčná plocha (</a:t>
            </a:r>
            <a:r>
              <a:rPr lang="sk-SK" sz="2800" i="1" dirty="0" smtClean="0">
                <a:latin typeface="Bookman Old Style" pitchFamily="18" charset="0"/>
              </a:rPr>
              <a:t>m</a:t>
            </a:r>
            <a:r>
              <a:rPr lang="sk-SK" sz="2800" i="1" baseline="30000" dirty="0" smtClean="0">
                <a:latin typeface="Bookman Old Style" pitchFamily="18" charset="0"/>
              </a:rPr>
              <a:t>2</a:t>
            </a:r>
            <a:r>
              <a:rPr lang="sk-SK" sz="2800" dirty="0" smtClean="0">
                <a:latin typeface="Bookman Old Style" pitchFamily="18" charset="0"/>
              </a:rPr>
              <a:t>)</a:t>
            </a:r>
            <a:br>
              <a:rPr lang="sk-SK" sz="2800" dirty="0" smtClean="0">
                <a:latin typeface="Bookman Old Style" pitchFamily="18" charset="0"/>
              </a:rPr>
            </a:br>
            <a:r>
              <a:rPr lang="sk-SK" sz="2800" dirty="0" smtClean="0">
                <a:latin typeface="Bookman Old Style" pitchFamily="18" charset="0"/>
              </a:rPr>
              <a:t>					</a:t>
            </a:r>
          </a:p>
          <a:p>
            <a:r>
              <a:rPr lang="sk-SK" sz="2800" i="1" dirty="0">
                <a:latin typeface="Bookman Old Style" pitchFamily="18" charset="0"/>
              </a:rPr>
              <a:t>p</a:t>
            </a:r>
            <a:r>
              <a:rPr lang="sk-SK" sz="2800" dirty="0" smtClean="0">
                <a:latin typeface="Bookman Old Style" pitchFamily="18" charset="0"/>
              </a:rPr>
              <a:t> – tlak, základnou (hlavnou) jednotkou je </a:t>
            </a:r>
            <a:r>
              <a:rPr lang="sk-SK" sz="2800" b="1" u="sng" dirty="0" smtClean="0">
                <a:solidFill>
                  <a:srgbClr val="FF0000"/>
                </a:solidFill>
                <a:latin typeface="Bookman Old Style" pitchFamily="18" charset="0"/>
              </a:rPr>
              <a:t>pascal</a:t>
            </a:r>
          </a:p>
          <a:p>
            <a:r>
              <a:rPr lang="sk-SK" sz="2800" dirty="0">
                <a:latin typeface="Bookman Old Style" pitchFamily="18" charset="0"/>
              </a:rPr>
              <a:t> </a:t>
            </a:r>
            <a:r>
              <a:rPr lang="sk-SK" sz="2800" dirty="0" smtClean="0">
                <a:latin typeface="Bookman Old Style" pitchFamily="18" charset="0"/>
              </a:rPr>
              <a:t>      (čítaj </a:t>
            </a:r>
            <a:r>
              <a:rPr lang="sk-SK" sz="2800" dirty="0" err="1" smtClean="0">
                <a:latin typeface="Bookman Old Style" pitchFamily="18" charset="0"/>
              </a:rPr>
              <a:t>paskal</a:t>
            </a:r>
            <a:r>
              <a:rPr lang="sk-SK" sz="2800" dirty="0" smtClean="0">
                <a:latin typeface="Bookman Old Style" pitchFamily="18" charset="0"/>
              </a:rPr>
              <a:t>), označujeme  </a:t>
            </a:r>
            <a:r>
              <a:rPr lang="sk-SK" sz="2800" b="1" i="1" u="sng" dirty="0" err="1" smtClean="0">
                <a:solidFill>
                  <a:srgbClr val="FF0000"/>
                </a:solidFill>
                <a:latin typeface="Bookman Old Style" pitchFamily="18" charset="0"/>
              </a:rPr>
              <a:t>Pa</a:t>
            </a:r>
            <a:endParaRPr lang="sk-SK" sz="32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endParaRPr lang="sk-SK" sz="2800" dirty="0"/>
          </a:p>
        </p:txBody>
      </p:sp>
      <p:sp>
        <p:nvSpPr>
          <p:cNvPr id="14" name="Obdĺžnik 13"/>
          <p:cNvSpPr/>
          <p:nvPr/>
        </p:nvSpPr>
        <p:spPr>
          <a:xfrm>
            <a:off x="5429256" y="2285992"/>
            <a:ext cx="2643206" cy="20002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3" grpId="0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4294967295"/>
          </p:nvPr>
        </p:nvSpPr>
        <p:spPr>
          <a:xfrm>
            <a:off x="0" y="928670"/>
            <a:ext cx="9144000" cy="4829175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lang="sk-SK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Väčšie jednotky:</a:t>
            </a:r>
            <a:r>
              <a:rPr lang="sk-SK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sk-SK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sk-SK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sk-SK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sk-SK" dirty="0" smtClean="0">
                <a:latin typeface="Bookman Old Style" pitchFamily="18" charset="0"/>
              </a:rPr>
              <a:t>1 </a:t>
            </a:r>
            <a:r>
              <a:rPr lang="sk-SK" dirty="0" err="1" smtClean="0">
                <a:latin typeface="Bookman Old Style" pitchFamily="18" charset="0"/>
              </a:rPr>
              <a:t>hPa</a:t>
            </a:r>
            <a:r>
              <a:rPr lang="sk-SK" dirty="0" smtClean="0">
                <a:latin typeface="Bookman Old Style" pitchFamily="18" charset="0"/>
              </a:rPr>
              <a:t> (</a:t>
            </a:r>
            <a:r>
              <a:rPr lang="sk-SK" dirty="0" err="1" smtClean="0">
                <a:latin typeface="Bookman Old Style" pitchFamily="18" charset="0"/>
              </a:rPr>
              <a:t>hektopascal</a:t>
            </a:r>
            <a:r>
              <a:rPr lang="sk-SK" dirty="0" smtClean="0">
                <a:latin typeface="Bookman Old Style" pitchFamily="18" charset="0"/>
              </a:rPr>
              <a:t>)	=            100 </a:t>
            </a:r>
            <a:r>
              <a:rPr lang="sk-SK" dirty="0" err="1" smtClean="0">
                <a:latin typeface="Bookman Old Style" pitchFamily="18" charset="0"/>
              </a:rPr>
              <a:t>Pa</a:t>
            </a:r>
            <a:endParaRPr lang="sk-SK" dirty="0" smtClean="0">
              <a:latin typeface="Bookman Old Style" pitchFamily="18" charset="0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lang="sk-SK" dirty="0" smtClean="0">
                <a:latin typeface="Bookman Old Style" pitchFamily="18" charset="0"/>
              </a:rPr>
              <a:t>	1 kPa (</a:t>
            </a:r>
            <a:r>
              <a:rPr lang="sk-SK" dirty="0" err="1" smtClean="0">
                <a:latin typeface="Bookman Old Style" pitchFamily="18" charset="0"/>
              </a:rPr>
              <a:t>kilopascal</a:t>
            </a:r>
            <a:r>
              <a:rPr lang="sk-SK" dirty="0" smtClean="0">
                <a:latin typeface="Bookman Old Style" pitchFamily="18" charset="0"/>
              </a:rPr>
              <a:t>)	=          1 000 </a:t>
            </a:r>
            <a:r>
              <a:rPr lang="sk-SK" dirty="0" err="1" smtClean="0">
                <a:latin typeface="Bookman Old Style" pitchFamily="18" charset="0"/>
              </a:rPr>
              <a:t>Pa</a:t>
            </a:r>
            <a:endParaRPr lang="sk-SK" dirty="0" smtClean="0">
              <a:latin typeface="Bookman Old Style" pitchFamily="18" charset="0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lang="sk-SK" dirty="0" smtClean="0">
                <a:latin typeface="Bookman Old Style" pitchFamily="18" charset="0"/>
              </a:rPr>
              <a:t>	1MPa (</a:t>
            </a:r>
            <a:r>
              <a:rPr lang="sk-SK" dirty="0" err="1" smtClean="0">
                <a:latin typeface="Bookman Old Style" pitchFamily="18" charset="0"/>
              </a:rPr>
              <a:t>megapascal</a:t>
            </a:r>
            <a:r>
              <a:rPr lang="sk-SK" dirty="0" smtClean="0">
                <a:latin typeface="Bookman Old Style" pitchFamily="18" charset="0"/>
              </a:rPr>
              <a:t>)	=    1 000 </a:t>
            </a:r>
            <a:r>
              <a:rPr lang="sk-SK" dirty="0" err="1" smtClean="0">
                <a:latin typeface="Bookman Old Style" pitchFamily="18" charset="0"/>
              </a:rPr>
              <a:t>000</a:t>
            </a:r>
            <a:r>
              <a:rPr lang="sk-SK" dirty="0" smtClean="0">
                <a:latin typeface="Bookman Old Style" pitchFamily="18" charset="0"/>
              </a:rPr>
              <a:t> </a:t>
            </a:r>
            <a:r>
              <a:rPr lang="sk-SK" dirty="0" err="1" smtClean="0">
                <a:latin typeface="Bookman Old Style" pitchFamily="18" charset="0"/>
              </a:rPr>
              <a:t>Pa</a:t>
            </a:r>
            <a:endParaRPr lang="sk-SK" dirty="0" smtClean="0"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dirty="0" smtClean="0">
                <a:latin typeface="Bookman Old Style" pitchFamily="18" charset="0"/>
              </a:rPr>
              <a:t/>
            </a:r>
            <a:br>
              <a:rPr lang="sk-SK" dirty="0" smtClean="0">
                <a:latin typeface="Bookman Old Style" pitchFamily="18" charset="0"/>
              </a:rPr>
            </a:br>
            <a:r>
              <a:rPr lang="sk-SK" dirty="0" smtClean="0">
                <a:latin typeface="Bookman Old Style" pitchFamily="18" charset="0"/>
              </a:rPr>
              <a:t>				</a:t>
            </a:r>
            <a:endParaRPr lang="sk-SK" sz="3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k-SK" dirty="0" smtClean="0"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k-SK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obsahu 2"/>
          <p:cNvSpPr>
            <a:spLocks noGrp="1"/>
          </p:cNvSpPr>
          <p:nvPr>
            <p:ph idx="4294967295"/>
          </p:nvPr>
        </p:nvSpPr>
        <p:spPr>
          <a:xfrm>
            <a:off x="142844" y="428604"/>
            <a:ext cx="8586790" cy="1000125"/>
          </a:xfrm>
        </p:spPr>
        <p:txBody>
          <a:bodyPr>
            <a:noAutofit/>
          </a:bodyPr>
          <a:lstStyle/>
          <a:p>
            <a:pPr algn="ctr" eaLnBrk="1" hangingPunct="1">
              <a:buFont typeface="Arial" charset="0"/>
              <a:buNone/>
            </a:pPr>
            <a:r>
              <a:rPr lang="sk-SK" sz="3000" i="1" dirty="0" smtClean="0">
                <a:latin typeface="Bookman Old Style" pitchFamily="18" charset="0"/>
              </a:rPr>
              <a:t>Porovnaj veľkosti tlakových síl na vodorovnú podložku a veľkosti príslušných tlakov.</a:t>
            </a:r>
          </a:p>
        </p:txBody>
      </p:sp>
      <p:grpSp>
        <p:nvGrpSpPr>
          <p:cNvPr id="3" name="Skupina 18"/>
          <p:cNvGrpSpPr>
            <a:grpSpLocks/>
          </p:cNvGrpSpPr>
          <p:nvPr/>
        </p:nvGrpSpPr>
        <p:grpSpPr bwMode="auto">
          <a:xfrm>
            <a:off x="1142976" y="1928801"/>
            <a:ext cx="6286543" cy="4500573"/>
            <a:chOff x="785786" y="2210089"/>
            <a:chExt cx="5072098" cy="4219307"/>
          </a:xfrm>
        </p:grpSpPr>
        <p:sp>
          <p:nvSpPr>
            <p:cNvPr id="18" name="AutoShape 9"/>
            <p:cNvSpPr>
              <a:spLocks noChangeArrowheads="1"/>
            </p:cNvSpPr>
            <p:nvPr/>
          </p:nvSpPr>
          <p:spPr bwMode="auto">
            <a:xfrm>
              <a:off x="785786" y="5715016"/>
              <a:ext cx="5072098" cy="714380"/>
            </a:xfrm>
            <a:prstGeom prst="cube">
              <a:avLst>
                <a:gd name="adj" fmla="val 45170"/>
              </a:avLst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9223" name="AutoShape 8"/>
            <p:cNvSpPr>
              <a:spLocks noChangeArrowheads="1"/>
            </p:cNvSpPr>
            <p:nvPr/>
          </p:nvSpPr>
          <p:spPr bwMode="auto">
            <a:xfrm rot="5400000" flipH="1">
              <a:off x="3492476" y="4375141"/>
              <a:ext cx="2338388" cy="944562"/>
            </a:xfrm>
            <a:prstGeom prst="cube">
              <a:avLst>
                <a:gd name="adj" fmla="val 25000"/>
              </a:avLst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9224" name="AutoShape 9"/>
            <p:cNvSpPr>
              <a:spLocks noChangeArrowheads="1"/>
            </p:cNvSpPr>
            <p:nvPr/>
          </p:nvSpPr>
          <p:spPr bwMode="auto">
            <a:xfrm>
              <a:off x="1142976" y="5057766"/>
              <a:ext cx="2338388" cy="944562"/>
            </a:xfrm>
            <a:prstGeom prst="cube">
              <a:avLst>
                <a:gd name="adj" fmla="val 25000"/>
              </a:avLst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9225" name="AutoShape 10"/>
            <p:cNvSpPr>
              <a:spLocks noChangeArrowheads="1"/>
            </p:cNvSpPr>
            <p:nvPr/>
          </p:nvSpPr>
          <p:spPr bwMode="auto">
            <a:xfrm rot="5400000" flipH="1">
              <a:off x="1109639" y="3632190"/>
              <a:ext cx="2338388" cy="944563"/>
            </a:xfrm>
            <a:prstGeom prst="cube">
              <a:avLst>
                <a:gd name="adj" fmla="val 25000"/>
              </a:avLst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9226" name="Text Box 12"/>
            <p:cNvSpPr txBox="1">
              <a:spLocks noChangeArrowheads="1"/>
            </p:cNvSpPr>
            <p:nvPr/>
          </p:nvSpPr>
          <p:spPr bwMode="auto">
            <a:xfrm>
              <a:off x="2169086" y="2210089"/>
              <a:ext cx="841375" cy="7620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 sz="4400" b="1" dirty="0"/>
                <a:t>A</a:t>
              </a:r>
            </a:p>
          </p:txBody>
        </p:sp>
        <p:sp>
          <p:nvSpPr>
            <p:cNvPr id="9227" name="Text Box 13"/>
            <p:cNvSpPr txBox="1">
              <a:spLocks noChangeArrowheads="1"/>
            </p:cNvSpPr>
            <p:nvPr/>
          </p:nvSpPr>
          <p:spPr bwMode="auto">
            <a:xfrm>
              <a:off x="4416948" y="2210089"/>
              <a:ext cx="841375" cy="7620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k-SK" sz="4400" b="1" dirty="0"/>
                <a:t>B</a:t>
              </a:r>
            </a:p>
          </p:txBody>
        </p:sp>
        <p:sp>
          <p:nvSpPr>
            <p:cNvPr id="9228" name="AutoShape 7"/>
            <p:cNvSpPr>
              <a:spLocks noChangeArrowheads="1"/>
            </p:cNvSpPr>
            <p:nvPr/>
          </p:nvSpPr>
          <p:spPr bwMode="auto">
            <a:xfrm>
              <a:off x="3492476" y="2968616"/>
              <a:ext cx="2338388" cy="944562"/>
            </a:xfrm>
            <a:prstGeom prst="cube">
              <a:avLst>
                <a:gd name="adj" fmla="val 25000"/>
              </a:avLst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sk-SK"/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Vyjadri určitý tlak v rôznych jednotkách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k-SK" sz="2800" dirty="0"/>
              <a:t>0,45 kPa = .................... </a:t>
            </a:r>
            <a:r>
              <a:rPr lang="sk-SK" sz="2800" dirty="0" err="1"/>
              <a:t>Pa</a:t>
            </a:r>
            <a:endParaRPr lang="sk-SK" sz="2800" dirty="0"/>
          </a:p>
          <a:p>
            <a:pPr>
              <a:lnSpc>
                <a:spcPct val="90000"/>
              </a:lnSpc>
            </a:pPr>
            <a:r>
              <a:rPr lang="sk-SK" sz="2800" dirty="0"/>
              <a:t>280 </a:t>
            </a:r>
            <a:r>
              <a:rPr lang="sk-SK" sz="2800" dirty="0" err="1"/>
              <a:t>hPa</a:t>
            </a:r>
            <a:r>
              <a:rPr lang="sk-SK" sz="2800" dirty="0"/>
              <a:t> = ..................... kPa</a:t>
            </a:r>
          </a:p>
          <a:p>
            <a:pPr>
              <a:lnSpc>
                <a:spcPct val="90000"/>
              </a:lnSpc>
            </a:pPr>
            <a:r>
              <a:rPr lang="sk-SK" sz="2800" dirty="0"/>
              <a:t>5235 kPa = ................... </a:t>
            </a:r>
            <a:r>
              <a:rPr lang="sk-SK" sz="2800" dirty="0" err="1"/>
              <a:t>MPa</a:t>
            </a:r>
            <a:endParaRPr lang="sk-SK" sz="2800" dirty="0"/>
          </a:p>
          <a:p>
            <a:pPr>
              <a:lnSpc>
                <a:spcPct val="90000"/>
              </a:lnSpc>
            </a:pPr>
            <a:r>
              <a:rPr lang="sk-SK" sz="2800" dirty="0"/>
              <a:t>0,06 </a:t>
            </a:r>
            <a:r>
              <a:rPr lang="sk-SK" sz="2800" dirty="0" err="1" smtClean="0"/>
              <a:t>MPa</a:t>
            </a:r>
            <a:r>
              <a:rPr lang="sk-SK" sz="2800" dirty="0" smtClean="0"/>
              <a:t> </a:t>
            </a:r>
            <a:r>
              <a:rPr lang="sk-SK" sz="2800" dirty="0"/>
              <a:t>= ................... </a:t>
            </a:r>
            <a:r>
              <a:rPr lang="sk-SK" sz="2800" dirty="0" err="1"/>
              <a:t>Pa</a:t>
            </a:r>
            <a:r>
              <a:rPr lang="sk-SK" sz="2800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k-SK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Riešenie:</a:t>
            </a:r>
          </a:p>
          <a:p>
            <a:pPr>
              <a:lnSpc>
                <a:spcPct val="90000"/>
              </a:lnSpc>
            </a:pPr>
            <a:r>
              <a:rPr lang="sk-SK" sz="2800" dirty="0"/>
              <a:t>0,45 kPa = 450 </a:t>
            </a:r>
            <a:r>
              <a:rPr lang="sk-SK" sz="2800" dirty="0" err="1"/>
              <a:t>Pa</a:t>
            </a:r>
            <a:endParaRPr lang="sk-SK" sz="2800" dirty="0"/>
          </a:p>
          <a:p>
            <a:pPr>
              <a:lnSpc>
                <a:spcPct val="90000"/>
              </a:lnSpc>
            </a:pPr>
            <a:r>
              <a:rPr lang="sk-SK" sz="2800" dirty="0"/>
              <a:t>280 </a:t>
            </a:r>
            <a:r>
              <a:rPr lang="sk-SK" sz="2800" dirty="0" err="1"/>
              <a:t>hPa</a:t>
            </a:r>
            <a:r>
              <a:rPr lang="sk-SK" sz="2800" dirty="0"/>
              <a:t> = 28 kPa</a:t>
            </a:r>
          </a:p>
          <a:p>
            <a:pPr>
              <a:lnSpc>
                <a:spcPct val="90000"/>
              </a:lnSpc>
            </a:pPr>
            <a:r>
              <a:rPr lang="sk-SK" sz="2800" dirty="0"/>
              <a:t>5235 kPa = 5, 235 </a:t>
            </a:r>
            <a:r>
              <a:rPr lang="sk-SK" sz="2800" dirty="0" err="1"/>
              <a:t>MPa</a:t>
            </a:r>
            <a:endParaRPr lang="sk-SK" sz="2800" dirty="0"/>
          </a:p>
          <a:p>
            <a:pPr>
              <a:lnSpc>
                <a:spcPct val="90000"/>
              </a:lnSpc>
            </a:pPr>
            <a:r>
              <a:rPr lang="sk-SK" sz="2800" dirty="0"/>
              <a:t>0,06 </a:t>
            </a:r>
            <a:r>
              <a:rPr lang="sk-SK" sz="2800" dirty="0" err="1"/>
              <a:t>Mpa</a:t>
            </a:r>
            <a:r>
              <a:rPr lang="sk-SK" sz="2800" dirty="0"/>
              <a:t> = 60 000 </a:t>
            </a:r>
            <a:r>
              <a:rPr lang="sk-SK" sz="2800" dirty="0" err="1"/>
              <a:t>Pa</a:t>
            </a:r>
            <a:r>
              <a:rPr lang="sk-SK" sz="2800" dirty="0"/>
              <a:t> </a:t>
            </a:r>
          </a:p>
          <a:p>
            <a:pPr>
              <a:lnSpc>
                <a:spcPct val="90000"/>
              </a:lnSpc>
            </a:pPr>
            <a:endParaRPr lang="sk-SK" sz="2800" dirty="0"/>
          </a:p>
        </p:txBody>
      </p:sp>
      <p:pic>
        <p:nvPicPr>
          <p:cNvPr id="8196" name="Picture 4" descr="ceruzk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0350"/>
            <a:ext cx="844550" cy="7556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260</Words>
  <Application>Microsoft Office PowerPoint</Application>
  <PresentationFormat>Prezentácia na obrazovke (4:3)</PresentationFormat>
  <Paragraphs>52</Paragraphs>
  <Slides>10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10</vt:i4>
      </vt:variant>
    </vt:vector>
  </HeadingPairs>
  <TitlesOfParts>
    <vt:vector size="17" baseType="lpstr">
      <vt:lpstr>Andalus</vt:lpstr>
      <vt:lpstr>Arial</vt:lpstr>
      <vt:lpstr>Bookman Old Style</vt:lpstr>
      <vt:lpstr>Calibri</vt:lpstr>
      <vt:lpstr>Motív Office</vt:lpstr>
      <vt:lpstr>Rovnice</vt:lpstr>
      <vt:lpstr>Microsoft Equation 3.0</vt:lpstr>
      <vt:lpstr>Tlaková sila. Tlak</vt:lpstr>
      <vt:lpstr>Prezentácia programu PowerPoint</vt:lpstr>
      <vt:lpstr>Prezentácia programu PowerPoint</vt:lpstr>
      <vt:lpstr>Od čoho závisia deformačné účinky sily?</vt:lpstr>
      <vt:lpstr>Od čoho závisia deformačné účinky sily?</vt:lpstr>
      <vt:lpstr>Prezentácia programu PowerPoint</vt:lpstr>
      <vt:lpstr>Prezentácia programu PowerPoint</vt:lpstr>
      <vt:lpstr>Prezentácia programu PowerPoint</vt:lpstr>
      <vt:lpstr>Vyjadri určitý tlak v rôznych jednotkách</vt:lpstr>
      <vt:lpstr>Prezentácia programu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Tlaková sila</dc:title>
  <dc:creator>Eva</dc:creator>
  <cp:lastModifiedBy>Eva Hricova</cp:lastModifiedBy>
  <cp:revision>12</cp:revision>
  <dcterms:created xsi:type="dcterms:W3CDTF">2012-01-16T19:48:40Z</dcterms:created>
  <dcterms:modified xsi:type="dcterms:W3CDTF">2016-10-11T17:35:14Z</dcterms:modified>
</cp:coreProperties>
</file>