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9" r:id="rId3"/>
    <p:sldId id="277" r:id="rId4"/>
    <p:sldId id="273" r:id="rId5"/>
    <p:sldId id="290" r:id="rId6"/>
    <p:sldId id="293" r:id="rId7"/>
    <p:sldId id="294" r:id="rId8"/>
    <p:sldId id="283" r:id="rId9"/>
    <p:sldId id="274" r:id="rId10"/>
    <p:sldId id="291" r:id="rId11"/>
    <p:sldId id="295" r:id="rId12"/>
    <p:sldId id="289" r:id="rId13"/>
    <p:sldId id="292" r:id="rId14"/>
    <p:sldId id="284" r:id="rId15"/>
    <p:sldId id="287" r:id="rId16"/>
    <p:sldId id="278" r:id="rId17"/>
    <p:sldId id="270" r:id="rId18"/>
    <p:sldId id="288" r:id="rId19"/>
    <p:sldId id="302" r:id="rId20"/>
    <p:sldId id="281" r:id="rId21"/>
    <p:sldId id="280" r:id="rId22"/>
    <p:sldId id="306" r:id="rId23"/>
    <p:sldId id="308" r:id="rId24"/>
    <p:sldId id="303" r:id="rId25"/>
    <p:sldId id="296" r:id="rId26"/>
    <p:sldId id="297" r:id="rId27"/>
    <p:sldId id="298" r:id="rId28"/>
    <p:sldId id="299" r:id="rId29"/>
    <p:sldId id="305" r:id="rId30"/>
    <p:sldId id="307" r:id="rId31"/>
    <p:sldId id="309" r:id="rId3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1FFE6"/>
    <a:srgbClr val="E7FFF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578" autoAdjust="0"/>
    <p:restoredTop sz="94609" autoAdjust="0"/>
  </p:normalViewPr>
  <p:slideViewPr>
    <p:cSldViewPr>
      <p:cViewPr>
        <p:scale>
          <a:sx n="60" d="100"/>
          <a:sy n="60" d="100"/>
        </p:scale>
        <p:origin x="-1656" y="-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3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ĺžni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Zaoblený obdĺžnik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2F86-2E1B-424C-9AEE-1EC135EAFE34}" type="datetimeFigureOut">
              <a:rPr lang="sk-SK" smtClean="0"/>
              <a:pPr/>
              <a:t>23.4.2021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3E8E30EB-ACA0-4A79-A7CE-F7452B1A00D1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ĺžni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ĺžni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2F86-2E1B-424C-9AEE-1EC135EAFE34}" type="datetimeFigureOut">
              <a:rPr lang="sk-SK" smtClean="0"/>
              <a:pPr/>
              <a:t>23.4.2021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E30EB-ACA0-4A79-A7CE-F7452B1A00D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2F86-2E1B-424C-9AEE-1EC135EAFE34}" type="datetimeFigureOut">
              <a:rPr lang="sk-SK" smtClean="0"/>
              <a:pPr/>
              <a:t>23.4.2021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E30EB-ACA0-4A79-A7CE-F7452B1A00D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2F86-2E1B-424C-9AEE-1EC135EAFE34}" type="datetimeFigureOut">
              <a:rPr lang="sk-SK" smtClean="0"/>
              <a:pPr/>
              <a:t>23.4.2021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E30EB-ACA0-4A79-A7CE-F7452B1A00D1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Zástupný symbol obsahu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Zaoblený obdĺžni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2F86-2E1B-424C-9AEE-1EC135EAFE34}" type="datetimeFigureOut">
              <a:rPr lang="sk-SK" smtClean="0"/>
              <a:pPr/>
              <a:t>23.4.2021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sk-SK"/>
          </a:p>
        </p:txBody>
      </p:sp>
      <p:sp>
        <p:nvSpPr>
          <p:cNvPr id="7" name="Obdĺžni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ĺžni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ĺžni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E8E30EB-ACA0-4A79-A7CE-F7452B1A00D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2F86-2E1B-424C-9AEE-1EC135EAFE34}" type="datetimeFigureOut">
              <a:rPr lang="sk-SK" smtClean="0"/>
              <a:pPr/>
              <a:t>23.4.2021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E30EB-ACA0-4A79-A7CE-F7452B1A00D1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9" name="Zástupný symbol obsahu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2F86-2E1B-424C-9AEE-1EC135EAFE34}" type="datetimeFigureOut">
              <a:rPr lang="sk-SK" smtClean="0"/>
              <a:pPr/>
              <a:t>23.4.2021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E30EB-ACA0-4A79-A7CE-F7452B1A00D1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Zástupný symbol obsahu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2F86-2E1B-424C-9AEE-1EC135EAFE34}" type="datetimeFigureOut">
              <a:rPr lang="sk-SK" smtClean="0"/>
              <a:pPr/>
              <a:t>23.4.2021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E30EB-ACA0-4A79-A7CE-F7452B1A00D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2F86-2E1B-424C-9AEE-1EC135EAFE34}" type="datetimeFigureOut">
              <a:rPr lang="sk-SK" smtClean="0"/>
              <a:pPr/>
              <a:t>23.4.2021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E30EB-ACA0-4A79-A7CE-F7452B1A00D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Zaoblený obdĺžnik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2F86-2E1B-424C-9AEE-1EC135EAFE34}" type="datetimeFigureOut">
              <a:rPr lang="sk-SK" smtClean="0"/>
              <a:pPr/>
              <a:t>23.4.2021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E30EB-ACA0-4A79-A7CE-F7452B1A00D1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2F86-2E1B-424C-9AEE-1EC135EAFE34}" type="datetimeFigureOut">
              <a:rPr lang="sk-SK" smtClean="0"/>
              <a:pPr/>
              <a:t>23.4.2021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E8E30EB-ACA0-4A79-A7CE-F7452B1A00D1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Obdĺžni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ĺžni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ĺžni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</p:spTree>
  </p:cSld>
  <p:clrMapOvr>
    <a:masterClrMapping/>
  </p:clrMapOvr>
  <p:transition spd="slow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Zaoblený obdĺžnik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5272F86-2E1B-424C-9AEE-1EC135EAFE34}" type="datetimeFigureOut">
              <a:rPr lang="sk-SK" smtClean="0"/>
              <a:pPr/>
              <a:t>23.4.2021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E8E30EB-ACA0-4A79-A7CE-F7452B1A00D1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diamond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28596" y="142852"/>
            <a:ext cx="8229600" cy="2690227"/>
          </a:xfrm>
        </p:spPr>
        <p:txBody>
          <a:bodyPr>
            <a:noAutofit/>
          </a:bodyPr>
          <a:lstStyle/>
          <a:p>
            <a:r>
              <a:rPr lang="sk-SK" sz="8800" dirty="0" smtClean="0">
                <a:solidFill>
                  <a:schemeClr val="bg2">
                    <a:lumMod val="50000"/>
                  </a:schemeClr>
                </a:solidFill>
                <a:latin typeface="Footlight MT Light" pitchFamily="18" charset="0"/>
                <a:cs typeface="Arial" pitchFamily="34" charset="0"/>
              </a:rPr>
              <a:t>22.3.</a:t>
            </a:r>
            <a:r>
              <a:rPr lang="sk-SK" sz="7200" b="1" dirty="0" smtClean="0">
                <a:latin typeface="Footlight MT Light" pitchFamily="18" charset="0"/>
              </a:rPr>
              <a:t/>
            </a:r>
            <a:br>
              <a:rPr lang="sk-SK" sz="7200" b="1" dirty="0" smtClean="0">
                <a:latin typeface="Footlight MT Light" pitchFamily="18" charset="0"/>
              </a:rPr>
            </a:br>
            <a:r>
              <a:rPr lang="sk-SK" sz="7200" b="1" dirty="0" smtClean="0">
                <a:latin typeface="Footlight MT Light" pitchFamily="18" charset="0"/>
              </a:rPr>
              <a:t>Svetový deň vody</a:t>
            </a:r>
            <a:endParaRPr lang="sk-SK" sz="7200" b="1" dirty="0">
              <a:latin typeface="Footlight MT Light" pitchFamily="18" charset="0"/>
            </a:endParaRPr>
          </a:p>
        </p:txBody>
      </p:sp>
      <p:pic>
        <p:nvPicPr>
          <p:cNvPr id="3" name="Obrázok 2" descr="h2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32" y="3143248"/>
            <a:ext cx="4929222" cy="3429024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73567845_2525535351086522_680349083674090421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785794"/>
            <a:ext cx="7024694" cy="5268521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4071934" y="357166"/>
            <a:ext cx="642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</a:pPr>
            <a:r>
              <a:rPr lang="sk-SK" sz="20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A6</a:t>
            </a:r>
            <a:endParaRPr lang="sk-SK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4071934" y="571480"/>
            <a:ext cx="642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</a:pPr>
            <a:r>
              <a:rPr lang="sk-SK" sz="20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A7</a:t>
            </a:r>
            <a:endParaRPr lang="sk-SK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ok 3" descr="172644002_244265874048936_5852635281885504011_n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000108"/>
            <a:ext cx="7048528" cy="5286396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de§ vod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642918"/>
            <a:ext cx="4114800" cy="5486400"/>
          </a:xfrm>
          <a:prstGeom prst="rect">
            <a:avLst/>
          </a:prstGeom>
        </p:spPr>
      </p:pic>
      <p:pic>
        <p:nvPicPr>
          <p:cNvPr id="4" name="Obrázok 3" descr="172617941_280515280224035_6264401993685813811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642918"/>
            <a:ext cx="4114800" cy="5486400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2071670" y="214290"/>
            <a:ext cx="642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</a:pPr>
            <a:r>
              <a:rPr lang="sk-SK" sz="20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A8</a:t>
            </a:r>
            <a:endParaRPr lang="sk-SK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6286512" y="214290"/>
            <a:ext cx="642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</a:pPr>
            <a:r>
              <a:rPr lang="sk-SK" sz="20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A5</a:t>
            </a:r>
            <a:endParaRPr lang="sk-SK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172717015_510254940150482_3189922176624762227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714356"/>
            <a:ext cx="7143800" cy="5357850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4143372" y="285728"/>
            <a:ext cx="642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</a:pPr>
            <a:r>
              <a:rPr lang="sk-SK" sz="20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A9</a:t>
            </a:r>
            <a:endParaRPr lang="sk-SK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73412707_136848005059547_2684094474349457216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785794"/>
            <a:ext cx="7286676" cy="5465007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3643306" y="357166"/>
            <a:ext cx="18573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</a:pPr>
            <a:r>
              <a:rPr lang="sk-SK" sz="20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PŠ1 a PŠ2</a:t>
            </a:r>
            <a:endParaRPr lang="sk-SK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73046988_278349897106082_2547290799593956120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714356"/>
            <a:ext cx="4114800" cy="5486400"/>
          </a:xfrm>
          <a:prstGeom prst="rect">
            <a:avLst/>
          </a:prstGeom>
        </p:spPr>
      </p:pic>
      <p:pic>
        <p:nvPicPr>
          <p:cNvPr id="3" name="Obrázok 2" descr="172556763_657465051706519_270102534403677453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714356"/>
            <a:ext cx="4114800" cy="5486400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3857620" y="285728"/>
            <a:ext cx="12858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</a:pPr>
            <a:r>
              <a:rPr lang="sk-SK" sz="20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Autisti</a:t>
            </a:r>
            <a:endParaRPr lang="sk-SK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72560" cy="1500198"/>
          </a:xfrm>
        </p:spPr>
        <p:txBody>
          <a:bodyPr>
            <a:normAutofit fontScale="90000"/>
          </a:bodyPr>
          <a:lstStyle/>
          <a:p>
            <a:pPr algn="ctr"/>
            <a:r>
              <a:rPr lang="sk-SK" sz="5400" b="1" dirty="0" smtClean="0">
                <a:solidFill>
                  <a:srgbClr val="0070C0"/>
                </a:solidFill>
                <a:latin typeface="Comic Sans MS" pitchFamily="66" charset="0"/>
              </a:rPr>
              <a:t>Propagácia dažďovej vody</a:t>
            </a:r>
            <a:endParaRPr lang="sk-SK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7" name="Zástupný symbol textu 2"/>
          <p:cNvSpPr>
            <a:spLocks noGrp="1"/>
          </p:cNvSpPr>
          <p:nvPr>
            <p:ph type="body" idx="1"/>
          </p:nvPr>
        </p:nvSpPr>
        <p:spPr>
          <a:xfrm>
            <a:off x="571472" y="2786058"/>
            <a:ext cx="8286808" cy="3643338"/>
          </a:xfrm>
        </p:spPr>
        <p:txBody>
          <a:bodyPr>
            <a:noAutofit/>
          </a:bodyPr>
          <a:lstStyle/>
          <a:p>
            <a:r>
              <a:rPr lang="sk-SK" b="1" i="1" u="sng" dirty="0" smtClean="0">
                <a:solidFill>
                  <a:srgbClr val="0070C0"/>
                </a:solidFill>
                <a:latin typeface="Comic Sans MS" pitchFamily="66" charset="0"/>
              </a:rPr>
              <a:t>Trieda A9 si našla úlohu: </a:t>
            </a:r>
          </a:p>
          <a:p>
            <a:r>
              <a:rPr lang="sk-SK" b="1" i="1" dirty="0" smtClean="0">
                <a:solidFill>
                  <a:srgbClr val="0070C0"/>
                </a:solidFill>
                <a:latin typeface="Comic Sans MS" pitchFamily="66" charset="0"/>
              </a:rPr>
              <a:t>Spropagovať používanie dažďovej vody v našej škole.</a:t>
            </a:r>
          </a:p>
          <a:p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1. Žiaci si našli informácie o dažďovej vode,</a:t>
            </a:r>
          </a:p>
          <a:p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2. prostredníctvom školského rozhlasu žiaci prečítali zaujímavosti o využívaní dažďovej vody,</a:t>
            </a:r>
          </a:p>
          <a:p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3. na predmete INF si vyrobili propagačné letáky,</a:t>
            </a:r>
          </a:p>
          <a:p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4. plagátiky rozniesli do každej triedy, kde si ju žiaci vystavili na viditeľné miesto.</a:t>
            </a:r>
            <a:endParaRPr lang="sk-SK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172496221_796064277959789_2029943347039979188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85728"/>
            <a:ext cx="5486400" cy="4114800"/>
          </a:xfrm>
          <a:prstGeom prst="rect">
            <a:avLst/>
          </a:prstGeom>
        </p:spPr>
      </p:pic>
      <p:pic>
        <p:nvPicPr>
          <p:cNvPr id="9" name="Obrázok 8" descr="172845383_3618281314966262_260479253171096518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306" y="2714620"/>
            <a:ext cx="5181600" cy="3886200"/>
          </a:xfrm>
          <a:prstGeom prst="rect">
            <a:avLst/>
          </a:prstGeom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500034" y="4714884"/>
            <a:ext cx="2571768" cy="1500198"/>
          </a:xfrm>
          <a:prstGeom prst="rect">
            <a:avLst/>
          </a:prstGeom>
        </p:spPr>
        <p:txBody>
          <a:bodyPr bIns="91440" anchor="ctr" anchorCtr="0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600" i="1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R</a:t>
            </a:r>
            <a:r>
              <a:rPr kumimoji="0" lang="sk-SK" sz="36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ozhlasová</a:t>
            </a:r>
            <a:r>
              <a:rPr kumimoji="0" lang="sk-SK" sz="360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relácia</a:t>
            </a:r>
            <a:endParaRPr kumimoji="0" lang="sk-SK" sz="240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Screenshot_20210418_1654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285728"/>
            <a:ext cx="4349660" cy="6215082"/>
          </a:xfrm>
          <a:prstGeom prst="rect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572560" cy="1500198"/>
          </a:xfrm>
        </p:spPr>
        <p:txBody>
          <a:bodyPr>
            <a:noAutofit/>
          </a:bodyPr>
          <a:lstStyle/>
          <a:p>
            <a:pPr algn="ctr"/>
            <a:r>
              <a:rPr lang="sk-SK" sz="4400" b="1" dirty="0" smtClean="0">
                <a:solidFill>
                  <a:srgbClr val="0070C0"/>
                </a:solidFill>
                <a:latin typeface="Comic Sans MS" pitchFamily="66" charset="0"/>
              </a:rPr>
              <a:t>Polievanie izbových kvetov dažďovou vodou</a:t>
            </a:r>
            <a:endParaRPr lang="sk-SK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7" name="Zástupný symbol textu 2"/>
          <p:cNvSpPr>
            <a:spLocks noGrp="1"/>
          </p:cNvSpPr>
          <p:nvPr>
            <p:ph type="body" idx="1"/>
          </p:nvPr>
        </p:nvSpPr>
        <p:spPr>
          <a:xfrm>
            <a:off x="642910" y="2786058"/>
            <a:ext cx="7858180" cy="3500462"/>
          </a:xfrm>
        </p:spPr>
        <p:txBody>
          <a:bodyPr>
            <a:noAutofit/>
          </a:bodyPr>
          <a:lstStyle/>
          <a:p>
            <a:r>
              <a:rPr lang="sk-SK" sz="2800" b="1" i="1" u="sng" dirty="0" smtClean="0">
                <a:solidFill>
                  <a:srgbClr val="0070C0"/>
                </a:solidFill>
                <a:latin typeface="Comic Sans MS" pitchFamily="66" charset="0"/>
              </a:rPr>
              <a:t>Trieda A7 si našla úlohu: </a:t>
            </a:r>
          </a:p>
          <a:p>
            <a:r>
              <a:rPr lang="sk-SK" sz="2800" b="1" i="1" dirty="0" smtClean="0">
                <a:solidFill>
                  <a:srgbClr val="0070C0"/>
                </a:solidFill>
                <a:latin typeface="Comic Sans MS" pitchFamily="66" charset="0"/>
              </a:rPr>
              <a:t>Vyčistiť nádoby na vodu pre vtáčikov v našej škole.</a:t>
            </a:r>
          </a:p>
          <a:p>
            <a:pPr marL="457200" indent="-457200"/>
            <a:r>
              <a:rPr lang="sk-SK" sz="2800" dirty="0" smtClean="0">
                <a:solidFill>
                  <a:srgbClr val="0070C0"/>
                </a:solidFill>
                <a:latin typeface="Comic Sans MS" pitchFamily="66" charset="0"/>
              </a:rPr>
              <a:t>1. Žiaci skontrolovali všetky nádoby či nie sú poškodené,</a:t>
            </a:r>
          </a:p>
          <a:p>
            <a:pPr marL="457200" indent="-457200"/>
            <a:r>
              <a:rPr lang="sk-SK" sz="2800" dirty="0" smtClean="0">
                <a:solidFill>
                  <a:srgbClr val="0070C0"/>
                </a:solidFill>
                <a:latin typeface="Comic Sans MS" pitchFamily="66" charset="0"/>
              </a:rPr>
              <a:t>2. všetky nádoby vyčistili a naplnili vodou.</a:t>
            </a:r>
            <a:endParaRPr lang="sk-SK" sz="3200" dirty="0" smtClean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28596" y="2571744"/>
            <a:ext cx="8286808" cy="3929090"/>
          </a:xfrm>
        </p:spPr>
        <p:txBody>
          <a:bodyPr>
            <a:noAutofit/>
          </a:bodyPr>
          <a:lstStyle/>
          <a:p>
            <a:pPr>
              <a:buClr>
                <a:schemeClr val="accent5"/>
              </a:buClr>
              <a:buFont typeface="Wingdings" pitchFamily="2" charset="2"/>
              <a:buChar char="v"/>
            </a:pPr>
            <a:r>
              <a:rPr lang="sk-SK" i="1" dirty="0" smtClean="0">
                <a:solidFill>
                  <a:srgbClr val="0070C0"/>
                </a:solidFill>
                <a:latin typeface="Comic Sans MS" pitchFamily="66" charset="0"/>
              </a:rPr>
              <a:t> Ku dňu vody si naše šikovné pani učiteľky pripravili rôzne zábavné aktivity vonku, ktoré sa týkali vody a prírody všeobecne. </a:t>
            </a:r>
          </a:p>
          <a:p>
            <a:pPr>
              <a:buClr>
                <a:schemeClr val="accent5"/>
              </a:buClr>
              <a:buFont typeface="Wingdings" pitchFamily="2" charset="2"/>
              <a:buChar char="v"/>
            </a:pPr>
            <a:r>
              <a:rPr lang="sk-SK" i="1" dirty="0" smtClean="0">
                <a:solidFill>
                  <a:srgbClr val="0070C0"/>
                </a:solidFill>
                <a:latin typeface="Comic Sans MS" pitchFamily="66" charset="0"/>
              </a:rPr>
              <a:t> Aktivity spočívali v hľadaní sklenených pohárov, ktoré obsahovali rôzne indície, hádanky, kvízy a úlohy.</a:t>
            </a:r>
          </a:p>
          <a:p>
            <a:pPr>
              <a:buClr>
                <a:schemeClr val="accent5"/>
              </a:buClr>
              <a:buFont typeface="Wingdings" pitchFamily="2" charset="2"/>
              <a:buChar char="v"/>
            </a:pPr>
            <a:r>
              <a:rPr lang="sk-SK" i="1" dirty="0" smtClean="0">
                <a:solidFill>
                  <a:srgbClr val="0070C0"/>
                </a:solidFill>
                <a:latin typeface="Comic Sans MS" pitchFamily="66" charset="0"/>
              </a:rPr>
              <a:t> Keď žiaci uhádli indíciu našli si mapu na </a:t>
            </a:r>
            <a:r>
              <a:rPr lang="sk-SK" i="1" dirty="0" smtClean="0">
                <a:solidFill>
                  <a:srgbClr val="0070C0"/>
                </a:solidFill>
                <a:latin typeface="Comic Sans MS" pitchFamily="66" charset="0"/>
              </a:rPr>
              <a:t>ktorej bolo </a:t>
            </a:r>
            <a:r>
              <a:rPr lang="sk-SK" i="1" dirty="0" smtClean="0">
                <a:solidFill>
                  <a:srgbClr val="0070C0"/>
                </a:solidFill>
                <a:latin typeface="Comic Sans MS" pitchFamily="66" charset="0"/>
              </a:rPr>
              <a:t>vyznačené územie o ktoré sa </a:t>
            </a:r>
            <a:r>
              <a:rPr lang="sk-SK" i="1" dirty="0" smtClean="0">
                <a:solidFill>
                  <a:srgbClr val="0070C0"/>
                </a:solidFill>
                <a:latin typeface="Comic Sans MS" pitchFamily="66" charset="0"/>
              </a:rPr>
              <a:t>žiaci budú </a:t>
            </a:r>
            <a:r>
              <a:rPr lang="sk-SK" i="1" dirty="0" smtClean="0">
                <a:solidFill>
                  <a:srgbClr val="0070C0"/>
                </a:solidFill>
                <a:latin typeface="Comic Sans MS" pitchFamily="66" charset="0"/>
              </a:rPr>
              <a:t>starať celý školský rok. </a:t>
            </a:r>
          </a:p>
          <a:p>
            <a:pPr>
              <a:buClr>
                <a:schemeClr val="accent5"/>
              </a:buClr>
              <a:buFont typeface="Wingdings" pitchFamily="2" charset="2"/>
              <a:buChar char="v"/>
            </a:pPr>
            <a:r>
              <a:rPr lang="sk-SK" i="1" dirty="0" smtClean="0">
                <a:solidFill>
                  <a:srgbClr val="0070C0"/>
                </a:solidFill>
                <a:latin typeface="Comic Sans MS" pitchFamily="66" charset="0"/>
              </a:rPr>
              <a:t> Neskôr </a:t>
            </a:r>
            <a:r>
              <a:rPr lang="sk-SK" i="1" dirty="0" smtClean="0">
                <a:solidFill>
                  <a:srgbClr val="0070C0"/>
                </a:solidFill>
                <a:latin typeface="Comic Sans MS" pitchFamily="66" charset="0"/>
              </a:rPr>
              <a:t>so </a:t>
            </a:r>
            <a:r>
              <a:rPr lang="sk-SK" i="1" dirty="0" smtClean="0">
                <a:solidFill>
                  <a:srgbClr val="0070C0"/>
                </a:solidFill>
                <a:latin typeface="Comic Sans MS" pitchFamily="66" charset="0"/>
              </a:rPr>
              <a:t>svojimi triednymi učiteľmi splnili všetky zadané úlohy. </a:t>
            </a:r>
            <a:endParaRPr lang="sk-SK" i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Zástupný symbol textu 2"/>
          <p:cNvSpPr txBox="1">
            <a:spLocks/>
          </p:cNvSpPr>
          <p:nvPr/>
        </p:nvSpPr>
        <p:spPr>
          <a:xfrm>
            <a:off x="428596" y="714356"/>
            <a:ext cx="8215370" cy="1071570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sk-SK" sz="720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lgerian" pitchFamily="82" charset="0"/>
              </a:rPr>
              <a:t>Jar 2021</a:t>
            </a:r>
            <a:endParaRPr kumimoji="0" lang="sk-SK" sz="720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lgerian" pitchFamily="82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received_43969908379759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714356"/>
            <a:ext cx="4120896" cy="5504688"/>
          </a:xfrm>
          <a:prstGeom prst="rect">
            <a:avLst/>
          </a:prstGeom>
        </p:spPr>
      </p:pic>
      <p:pic>
        <p:nvPicPr>
          <p:cNvPr id="3" name="Obrázok 2" descr="received_289965789300865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714356"/>
            <a:ext cx="4120896" cy="5504688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72560" cy="1500198"/>
          </a:xfrm>
        </p:spPr>
        <p:txBody>
          <a:bodyPr>
            <a:normAutofit/>
          </a:bodyPr>
          <a:lstStyle/>
          <a:p>
            <a:pPr algn="ctr"/>
            <a:r>
              <a:rPr lang="sk-SK" sz="5400" b="1" dirty="0" smtClean="0">
                <a:solidFill>
                  <a:srgbClr val="0070C0"/>
                </a:solidFill>
                <a:latin typeface="Comic Sans MS" pitchFamily="66" charset="0"/>
              </a:rPr>
              <a:t>Čistenie jazierka</a:t>
            </a:r>
            <a:endParaRPr lang="sk-SK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7" name="Zástupný symbol textu 2"/>
          <p:cNvSpPr>
            <a:spLocks noGrp="1"/>
          </p:cNvSpPr>
          <p:nvPr>
            <p:ph type="body" idx="1"/>
          </p:nvPr>
        </p:nvSpPr>
        <p:spPr>
          <a:xfrm>
            <a:off x="642910" y="3000372"/>
            <a:ext cx="7858180" cy="3286148"/>
          </a:xfrm>
        </p:spPr>
        <p:txBody>
          <a:bodyPr>
            <a:noAutofit/>
          </a:bodyPr>
          <a:lstStyle/>
          <a:p>
            <a:r>
              <a:rPr lang="sk-SK" sz="2800" b="1" i="1" u="sng" dirty="0" smtClean="0">
                <a:solidFill>
                  <a:srgbClr val="0070C0"/>
                </a:solidFill>
                <a:latin typeface="Comic Sans MS" pitchFamily="66" charset="0"/>
              </a:rPr>
              <a:t>Trieda A8 si našla úlohu: </a:t>
            </a:r>
          </a:p>
          <a:p>
            <a:r>
              <a:rPr lang="sk-SK" sz="2800" b="1" i="1" dirty="0" smtClean="0">
                <a:solidFill>
                  <a:srgbClr val="0070C0"/>
                </a:solidFill>
                <a:latin typeface="Comic Sans MS" pitchFamily="66" charset="0"/>
              </a:rPr>
              <a:t>Vyčistiť jazierko a upratať jeho okolie.</a:t>
            </a:r>
          </a:p>
          <a:p>
            <a:pPr marL="514350" indent="-514350"/>
            <a:r>
              <a:rPr lang="sk-SK" sz="2800" dirty="0" smtClean="0">
                <a:solidFill>
                  <a:srgbClr val="0070C0"/>
                </a:solidFill>
                <a:latin typeface="Comic Sans MS" pitchFamily="66" charset="0"/>
              </a:rPr>
              <a:t>1. Vyčistenie nádoby,</a:t>
            </a:r>
          </a:p>
          <a:p>
            <a:pPr marL="514350" indent="-514350"/>
            <a:r>
              <a:rPr lang="sk-SK" sz="2800" dirty="0" smtClean="0">
                <a:solidFill>
                  <a:srgbClr val="0070C0"/>
                </a:solidFill>
                <a:latin typeface="Comic Sans MS" pitchFamily="66" charset="0"/>
              </a:rPr>
              <a:t>2. výmena vody v jazierku,</a:t>
            </a:r>
          </a:p>
          <a:p>
            <a:pPr marL="514350" indent="-514350"/>
            <a:r>
              <a:rPr lang="sk-SK" sz="2800" dirty="0" smtClean="0">
                <a:solidFill>
                  <a:srgbClr val="0070C0"/>
                </a:solidFill>
                <a:latin typeface="Comic Sans MS" pitchFamily="66" charset="0"/>
              </a:rPr>
              <a:t>3. vyčistenie okolia jazierka. </a:t>
            </a: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IMG_20210423_1116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642918"/>
            <a:ext cx="4251960" cy="5669280"/>
          </a:xfrm>
          <a:prstGeom prst="rect">
            <a:avLst/>
          </a:prstGeom>
        </p:spPr>
      </p:pic>
      <p:pic>
        <p:nvPicPr>
          <p:cNvPr id="5" name="Obrázok 4" descr="IMG_20210423_1116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642918"/>
            <a:ext cx="4251960" cy="5669280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210423_1118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500042"/>
            <a:ext cx="4251960" cy="5669280"/>
          </a:xfrm>
          <a:prstGeom prst="rect">
            <a:avLst/>
          </a:prstGeom>
        </p:spPr>
      </p:pic>
      <p:pic>
        <p:nvPicPr>
          <p:cNvPr id="3" name="Obrázok 2" descr="IMG_20210423_1121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500042"/>
            <a:ext cx="4251960" cy="5669280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IMG_20210423_113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71480"/>
            <a:ext cx="4251960" cy="5669280"/>
          </a:xfrm>
          <a:prstGeom prst="rect">
            <a:avLst/>
          </a:prstGeom>
        </p:spPr>
      </p:pic>
      <p:pic>
        <p:nvPicPr>
          <p:cNvPr id="4" name="Obrázok 3" descr="IMG_20210423_1133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571480"/>
            <a:ext cx="4251960" cy="5669280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572560" cy="1500198"/>
          </a:xfrm>
        </p:spPr>
        <p:txBody>
          <a:bodyPr>
            <a:normAutofit fontScale="90000"/>
          </a:bodyPr>
          <a:lstStyle/>
          <a:p>
            <a:pPr algn="ctr"/>
            <a:r>
              <a:rPr lang="sk-SK" sz="5400" b="1" dirty="0" smtClean="0">
                <a:solidFill>
                  <a:srgbClr val="0070C0"/>
                </a:solidFill>
                <a:latin typeface="Comic Sans MS" pitchFamily="66" charset="0"/>
              </a:rPr>
              <a:t>Mapovanie vodovodných kohútikov</a:t>
            </a:r>
            <a:endParaRPr lang="sk-SK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7" name="Zástupný symbol textu 2"/>
          <p:cNvSpPr>
            <a:spLocks noGrp="1"/>
          </p:cNvSpPr>
          <p:nvPr>
            <p:ph type="body" idx="1"/>
          </p:nvPr>
        </p:nvSpPr>
        <p:spPr>
          <a:xfrm>
            <a:off x="500034" y="2714620"/>
            <a:ext cx="7858180" cy="3786214"/>
          </a:xfrm>
        </p:spPr>
        <p:txBody>
          <a:bodyPr>
            <a:noAutofit/>
          </a:bodyPr>
          <a:lstStyle/>
          <a:p>
            <a:r>
              <a:rPr lang="sk-SK" b="1" i="1" u="sng" dirty="0" smtClean="0">
                <a:solidFill>
                  <a:srgbClr val="0070C0"/>
                </a:solidFill>
                <a:latin typeface="Comic Sans MS" pitchFamily="66" charset="0"/>
              </a:rPr>
              <a:t>Trieda PŠ2 si našla úlohu: </a:t>
            </a:r>
          </a:p>
          <a:p>
            <a:r>
              <a:rPr lang="sk-SK" b="1" i="1" dirty="0" smtClean="0">
                <a:solidFill>
                  <a:srgbClr val="0070C0"/>
                </a:solidFill>
                <a:latin typeface="Comic Sans MS" pitchFamily="66" charset="0"/>
              </a:rPr>
              <a:t>Zmapovať kvalitu prípadné poškodenie vodovodných kohútikov na našej škole.</a:t>
            </a:r>
          </a:p>
          <a:p>
            <a:pPr marL="514350" indent="-514350"/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1. Žiaci skontrolovali všetky vodovodné kohútiky v našej škole (WC, triedy, jedáleň),</a:t>
            </a:r>
          </a:p>
          <a:p>
            <a:pPr marL="514350" indent="-514350"/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2. žiaci v našej škole nenašli žiadne poškodené a kvapkajúce kohútiky,</a:t>
            </a:r>
          </a:p>
          <a:p>
            <a:pPr marL="514350" indent="-514350"/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3. v rozhlasovej relácii pani učiteľka pochválila úsek údržby za vzornú údržbu.</a:t>
            </a:r>
          </a:p>
          <a:p>
            <a:pPr marL="514350" indent="-514350">
              <a:buAutoNum type="arabicPeriod"/>
            </a:pPr>
            <a:endParaRPr lang="sk-SK" sz="2800" b="1" i="1" dirty="0" smtClean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received_24308859092400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785794"/>
            <a:ext cx="7215238" cy="5411429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received_4473679830238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785794"/>
            <a:ext cx="7119966" cy="5339975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72560" cy="1500198"/>
          </a:xfrm>
        </p:spPr>
        <p:txBody>
          <a:bodyPr>
            <a:noAutofit/>
          </a:bodyPr>
          <a:lstStyle/>
          <a:p>
            <a:pPr algn="ctr"/>
            <a:r>
              <a:rPr lang="sk-SK" sz="4400" b="1" dirty="0" smtClean="0">
                <a:solidFill>
                  <a:srgbClr val="0070C0"/>
                </a:solidFill>
                <a:latin typeface="Comic Sans MS" pitchFamily="66" charset="0"/>
              </a:rPr>
              <a:t>Čistenie nádoby pre vtáčikov</a:t>
            </a:r>
            <a:endParaRPr lang="sk-SK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7" name="Zástupný symbol textu 2"/>
          <p:cNvSpPr>
            <a:spLocks noGrp="1"/>
          </p:cNvSpPr>
          <p:nvPr>
            <p:ph type="body" idx="1"/>
          </p:nvPr>
        </p:nvSpPr>
        <p:spPr>
          <a:xfrm>
            <a:off x="642910" y="2786058"/>
            <a:ext cx="7858180" cy="3500462"/>
          </a:xfrm>
        </p:spPr>
        <p:txBody>
          <a:bodyPr>
            <a:noAutofit/>
          </a:bodyPr>
          <a:lstStyle/>
          <a:p>
            <a:r>
              <a:rPr lang="sk-SK" sz="2800" b="1" i="1" u="sng" dirty="0" smtClean="0">
                <a:solidFill>
                  <a:srgbClr val="0070C0"/>
                </a:solidFill>
                <a:latin typeface="Comic Sans MS" pitchFamily="66" charset="0"/>
              </a:rPr>
              <a:t>Trieda A6 si našla úlohu: </a:t>
            </a:r>
          </a:p>
          <a:p>
            <a:r>
              <a:rPr lang="sk-SK" sz="2800" b="1" i="1" dirty="0" smtClean="0">
                <a:solidFill>
                  <a:srgbClr val="0070C0"/>
                </a:solidFill>
                <a:latin typeface="Comic Sans MS" pitchFamily="66" charset="0"/>
              </a:rPr>
              <a:t>Vyčistiť nádobu na vodu pre vtáčikov v našej škole.</a:t>
            </a:r>
          </a:p>
          <a:p>
            <a:pPr marL="457200" indent="-457200"/>
            <a:r>
              <a:rPr lang="sk-SK" sz="2800" dirty="0" smtClean="0">
                <a:solidFill>
                  <a:srgbClr val="0070C0"/>
                </a:solidFill>
                <a:latin typeface="Comic Sans MS" pitchFamily="66" charset="0"/>
              </a:rPr>
              <a:t>1. Žiaci skontrolovali nádobu či nie je poškodená,</a:t>
            </a:r>
          </a:p>
          <a:p>
            <a:pPr marL="457200" indent="-457200"/>
            <a:r>
              <a:rPr lang="sk-SK" sz="2800" dirty="0" smtClean="0">
                <a:solidFill>
                  <a:srgbClr val="0070C0"/>
                </a:solidFill>
                <a:latin typeface="Comic Sans MS" pitchFamily="66" charset="0"/>
              </a:rPr>
              <a:t>2. nádobu vyčistili a naplnili vodou.</a:t>
            </a:r>
            <a:endParaRPr lang="sk-SK" sz="3200" dirty="0" smtClean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received_46902980748253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857232"/>
            <a:ext cx="6929486" cy="5183255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prípravy vo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5" y="642918"/>
            <a:ext cx="4114800" cy="5486400"/>
          </a:xfrm>
          <a:prstGeom prst="rect">
            <a:avLst/>
          </a:prstGeom>
        </p:spPr>
      </p:pic>
      <p:pic>
        <p:nvPicPr>
          <p:cNvPr id="4" name="Obrázok 3" descr="vodaaa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6" y="642918"/>
            <a:ext cx="4114800" cy="5486400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2357422" y="214290"/>
            <a:ext cx="45720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</a:pPr>
            <a:r>
              <a:rPr lang="sk-SK" sz="2000" b="1" dirty="0" err="1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Šikovníčky</a:t>
            </a:r>
            <a:endParaRPr lang="sk-SK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received_391297312547727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857232"/>
            <a:ext cx="6864128" cy="5134368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72560" cy="1500198"/>
          </a:xfrm>
        </p:spPr>
        <p:txBody>
          <a:bodyPr>
            <a:noAutofit/>
          </a:bodyPr>
          <a:lstStyle/>
          <a:p>
            <a:pPr algn="ctr"/>
            <a:r>
              <a:rPr lang="sk-SK" sz="4400" b="1" dirty="0" smtClean="0">
                <a:solidFill>
                  <a:srgbClr val="0070C0"/>
                </a:solidFill>
                <a:latin typeface="Comic Sans MS" pitchFamily="66" charset="0"/>
              </a:rPr>
              <a:t>Účasť 100%</a:t>
            </a:r>
            <a:endParaRPr lang="sk-SK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7" name="Zástupný symbol textu 2"/>
          <p:cNvSpPr>
            <a:spLocks noGrp="1"/>
          </p:cNvSpPr>
          <p:nvPr>
            <p:ph type="body" idx="1"/>
          </p:nvPr>
        </p:nvSpPr>
        <p:spPr>
          <a:xfrm>
            <a:off x="642910" y="2786058"/>
            <a:ext cx="7858180" cy="3500462"/>
          </a:xfrm>
        </p:spPr>
        <p:txBody>
          <a:bodyPr>
            <a:noAutofit/>
          </a:bodyPr>
          <a:lstStyle/>
          <a:p>
            <a:pPr algn="ctr"/>
            <a:r>
              <a:rPr lang="sk-SK" sz="3200" dirty="0" smtClean="0">
                <a:solidFill>
                  <a:srgbClr val="0070C0"/>
                </a:solidFill>
                <a:latin typeface="Comic Sans MS" pitchFamily="66" charset="0"/>
              </a:rPr>
              <a:t>Krásna akcia sa úspešne vydarila.</a:t>
            </a:r>
          </a:p>
          <a:p>
            <a:pPr algn="ctr"/>
            <a:r>
              <a:rPr lang="sk-SK" sz="3200" dirty="0" smtClean="0">
                <a:solidFill>
                  <a:srgbClr val="0070C0"/>
                </a:solidFill>
                <a:latin typeface="Comic Sans MS" pitchFamily="66" charset="0"/>
              </a:rPr>
              <a:t>Žiakom a pedagógom sa aktivity veľmi páčili. </a:t>
            </a:r>
            <a:endParaRPr lang="sk-SK" sz="3200" dirty="0" smtClean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eň vod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928670"/>
            <a:ext cx="6929486" cy="5197116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4143372" y="500042"/>
            <a:ext cx="642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</a:pPr>
            <a:r>
              <a:rPr lang="sk-SK" sz="20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MŠ</a:t>
            </a:r>
            <a:endParaRPr lang="sk-SK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173196405_1182904105474326_5058798287940894435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857232"/>
            <a:ext cx="7143800" cy="5357851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4000496" y="428604"/>
            <a:ext cx="642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</a:pPr>
            <a:r>
              <a:rPr lang="sk-SK" sz="20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B1</a:t>
            </a:r>
            <a:endParaRPr lang="sk-SK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172894267_3982687938456121_2510369559788942608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785794"/>
            <a:ext cx="4114800" cy="5486400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6286512" y="357166"/>
            <a:ext cx="642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</a:pPr>
            <a:r>
              <a:rPr lang="sk-SK" sz="20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PR</a:t>
            </a:r>
            <a:endParaRPr lang="sk-SK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2071670" y="357166"/>
            <a:ext cx="642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</a:pPr>
            <a:r>
              <a:rPr lang="sk-SK" sz="20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B2</a:t>
            </a:r>
            <a:endParaRPr lang="sk-SK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Obrázok 9" descr="172531291_506957610332563_4713275330056427541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785794"/>
            <a:ext cx="4114800" cy="5486400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173020833_904390107081351_7357140203914384980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714356"/>
            <a:ext cx="4114800" cy="5486400"/>
          </a:xfrm>
          <a:prstGeom prst="rect">
            <a:avLst/>
          </a:prstGeom>
        </p:spPr>
      </p:pic>
      <p:pic>
        <p:nvPicPr>
          <p:cNvPr id="6" name="Obrázok 5" descr="173083136_178005714155152_1649129613690193615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714356"/>
            <a:ext cx="4114800" cy="5486400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2214546" y="285728"/>
            <a:ext cx="642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</a:pPr>
            <a:r>
              <a:rPr lang="sk-SK" sz="20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A1</a:t>
            </a:r>
            <a:endParaRPr lang="sk-SK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6429388" y="285728"/>
            <a:ext cx="642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</a:pPr>
            <a:r>
              <a:rPr lang="sk-SK" sz="20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A2</a:t>
            </a:r>
            <a:endParaRPr lang="sk-SK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173211438_479870326545376_4955420824322681791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714356"/>
            <a:ext cx="4114800" cy="5486400"/>
          </a:xfrm>
          <a:prstGeom prst="rect">
            <a:avLst/>
          </a:prstGeom>
        </p:spPr>
      </p:pic>
      <p:pic>
        <p:nvPicPr>
          <p:cNvPr id="9" name="Obrázok 8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714356"/>
            <a:ext cx="4114800" cy="5486400"/>
          </a:xfrm>
          <a:prstGeom prst="rect">
            <a:avLst/>
          </a:prstGeom>
        </p:spPr>
      </p:pic>
      <p:sp>
        <p:nvSpPr>
          <p:cNvPr id="10" name="Obdĺžnik 9"/>
          <p:cNvSpPr/>
          <p:nvPr/>
        </p:nvSpPr>
        <p:spPr>
          <a:xfrm>
            <a:off x="4214810" y="285728"/>
            <a:ext cx="642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</a:pPr>
            <a:r>
              <a:rPr lang="sk-SK" sz="20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A3</a:t>
            </a:r>
            <a:endParaRPr lang="sk-SK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vo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785794"/>
            <a:ext cx="6786610" cy="5089959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4000496" y="357166"/>
            <a:ext cx="642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</a:pPr>
            <a:r>
              <a:rPr lang="sk-SK" sz="20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A4</a:t>
            </a:r>
            <a:endParaRPr lang="sk-SK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jetok">
  <a:themeElements>
    <a:clrScheme name="Vlastná 30">
      <a:dk1>
        <a:sysClr val="windowText" lastClr="000000"/>
      </a:dk1>
      <a:lt1>
        <a:srgbClr val="C9F0FF"/>
      </a:lt1>
      <a:dk2>
        <a:srgbClr val="99004C"/>
      </a:dk2>
      <a:lt2>
        <a:srgbClr val="C9F0FF"/>
      </a:lt2>
      <a:accent1>
        <a:srgbClr val="00B0F0"/>
      </a:accent1>
      <a:accent2>
        <a:srgbClr val="99004C"/>
      </a:accent2>
      <a:accent3>
        <a:srgbClr val="9BBB59"/>
      </a:accent3>
      <a:accent4>
        <a:srgbClr val="8064A2"/>
      </a:accent4>
      <a:accent5>
        <a:srgbClr val="0000FF"/>
      </a:accent5>
      <a:accent6>
        <a:srgbClr val="F79646"/>
      </a:accent6>
      <a:hlink>
        <a:srgbClr val="0000FF"/>
      </a:hlink>
      <a:folHlink>
        <a:srgbClr val="800080"/>
      </a:folHlink>
    </a:clrScheme>
    <a:fontScheme name="Majetok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ajetok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496</TotalTime>
  <Words>359</Words>
  <Application>Microsoft Office PowerPoint</Application>
  <PresentationFormat>Prezentácia na obrazovke (4:3)</PresentationFormat>
  <Paragraphs>55</Paragraphs>
  <Slides>31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31</vt:i4>
      </vt:variant>
    </vt:vector>
  </HeadingPairs>
  <TitlesOfParts>
    <vt:vector size="32" baseType="lpstr">
      <vt:lpstr>Majetok</vt:lpstr>
      <vt:lpstr>22.3. Svetový deň vody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Propagácia dažďovej vody</vt:lpstr>
      <vt:lpstr>Snímka 17</vt:lpstr>
      <vt:lpstr>Snímka 18</vt:lpstr>
      <vt:lpstr>Polievanie izbových kvetov dažďovou vodou</vt:lpstr>
      <vt:lpstr>Snímka 20</vt:lpstr>
      <vt:lpstr>Čistenie jazierka</vt:lpstr>
      <vt:lpstr>Snímka 22</vt:lpstr>
      <vt:lpstr>Snímka 23</vt:lpstr>
      <vt:lpstr>Snímka 24</vt:lpstr>
      <vt:lpstr>Mapovanie vodovodných kohútikov</vt:lpstr>
      <vt:lpstr>Snímka 26</vt:lpstr>
      <vt:lpstr>Snímka 27</vt:lpstr>
      <vt:lpstr>Čistenie nádoby pre vtáčikov</vt:lpstr>
      <vt:lpstr>Snímka 29</vt:lpstr>
      <vt:lpstr>Snímka 30</vt:lpstr>
      <vt:lpstr>Účasť 100%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Školská záhrada</dc:title>
  <dc:creator>HP</dc:creator>
  <cp:lastModifiedBy>Používateľ systému Windows</cp:lastModifiedBy>
  <cp:revision>103</cp:revision>
  <dcterms:created xsi:type="dcterms:W3CDTF">2021-04-12T08:57:37Z</dcterms:created>
  <dcterms:modified xsi:type="dcterms:W3CDTF">2021-04-23T15:43:56Z</dcterms:modified>
</cp:coreProperties>
</file>