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300" r:id="rId3"/>
    <p:sldId id="283" r:id="rId4"/>
    <p:sldId id="284" r:id="rId5"/>
    <p:sldId id="285" r:id="rId6"/>
    <p:sldId id="290" r:id="rId7"/>
    <p:sldId id="291" r:id="rId8"/>
    <p:sldId id="27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D3B61-690C-411E-B830-EC6A0AA6668F}" type="datetimeFigureOut">
              <a:rPr lang="sk-SK" smtClean="0"/>
              <a:pPr/>
              <a:t>2. 11. 2020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D6D95-3F5E-43C4-9D67-0E4D0E23079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0778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D6D95-3F5E-43C4-9D67-0E4D0E23079F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408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D6D95-3F5E-43C4-9D67-0E4D0E23079F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4008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CF48D45-2029-42BD-BC1A-065D97743489}" type="datetimeFigureOut">
              <a:rPr lang="sk-SK" smtClean="0"/>
              <a:pPr/>
              <a:t>2. 11. 2020</a:t>
            </a:fld>
            <a:endParaRPr lang="sk-SK" dirty="0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0496DE6-F9BE-41AB-BAF2-BB4F74E20475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8D45-2029-42BD-BC1A-065D97743489}" type="datetimeFigureOut">
              <a:rPr lang="sk-SK" smtClean="0"/>
              <a:pPr/>
              <a:t>2. 11. 2020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6DE6-F9BE-41AB-BAF2-BB4F74E20475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8D45-2029-42BD-BC1A-065D97743489}" type="datetimeFigureOut">
              <a:rPr lang="sk-SK" smtClean="0"/>
              <a:pPr/>
              <a:t>2. 11. 2020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6DE6-F9BE-41AB-BAF2-BB4F74E20475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F48D45-2029-42BD-BC1A-065D97743489}" type="datetimeFigureOut">
              <a:rPr lang="sk-SK" smtClean="0"/>
              <a:pPr/>
              <a:t>2. 11. 2020</a:t>
            </a:fld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496DE6-F9BE-41AB-BAF2-BB4F74E20475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CF48D45-2029-42BD-BC1A-065D97743489}" type="datetimeFigureOut">
              <a:rPr lang="sk-SK" smtClean="0"/>
              <a:pPr/>
              <a:t>2. 11. 2020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0496DE6-F9BE-41AB-BAF2-BB4F74E20475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8D45-2029-42BD-BC1A-065D97743489}" type="datetimeFigureOut">
              <a:rPr lang="sk-SK" smtClean="0"/>
              <a:pPr/>
              <a:t>2. 11. 2020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6DE6-F9BE-41AB-BAF2-BB4F74E20475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8D45-2029-42BD-BC1A-065D97743489}" type="datetimeFigureOut">
              <a:rPr lang="sk-SK" smtClean="0"/>
              <a:pPr/>
              <a:t>2. 11. 2020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6DE6-F9BE-41AB-BAF2-BB4F74E20475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F48D45-2029-42BD-BC1A-065D97743489}" type="datetimeFigureOut">
              <a:rPr lang="sk-SK" smtClean="0"/>
              <a:pPr/>
              <a:t>2. 11. 2020</a:t>
            </a:fld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496DE6-F9BE-41AB-BAF2-BB4F74E20475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8D45-2029-42BD-BC1A-065D97743489}" type="datetimeFigureOut">
              <a:rPr lang="sk-SK" smtClean="0"/>
              <a:pPr/>
              <a:t>2. 11. 2020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6DE6-F9BE-41AB-BAF2-BB4F74E20475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F48D45-2029-42BD-BC1A-065D97743489}" type="datetimeFigureOut">
              <a:rPr lang="sk-SK" smtClean="0"/>
              <a:pPr/>
              <a:t>2. 11. 2020</a:t>
            </a:fld>
            <a:endParaRPr lang="sk-SK" dirty="0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496DE6-F9BE-41AB-BAF2-BB4F74E20475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F48D45-2029-42BD-BC1A-065D97743489}" type="datetimeFigureOut">
              <a:rPr lang="sk-SK" smtClean="0"/>
              <a:pPr/>
              <a:t>2. 11. 2020</a:t>
            </a:fld>
            <a:endParaRPr lang="sk-SK" dirty="0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496DE6-F9BE-41AB-BAF2-BB4F74E20475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CF48D45-2029-42BD-BC1A-065D97743489}" type="datetimeFigureOut">
              <a:rPr lang="sk-SK" smtClean="0"/>
              <a:pPr/>
              <a:t>2. 11. 2020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496DE6-F9BE-41AB-BAF2-BB4F74E20475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ydleni.live/jak-funguje-tepelne-cerpadlo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91680" y="3356992"/>
            <a:ext cx="6984776" cy="1661570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/>
              <a:t>Bytové inštalácie</a:t>
            </a:r>
            <a:endParaRPr lang="sk-SK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95736" y="5445224"/>
            <a:ext cx="6624736" cy="864096"/>
          </a:xfrm>
        </p:spPr>
        <p:txBody>
          <a:bodyPr>
            <a:normAutofit/>
          </a:bodyPr>
          <a:lstStyle/>
          <a:p>
            <a:pPr algn="ctr"/>
            <a:r>
              <a:rPr lang="sk-SK" sz="3600" dirty="0" smtClean="0"/>
              <a:t>Kúrenie a klimatizácia</a:t>
            </a:r>
            <a:endParaRPr lang="sk-SK" sz="3600" dirty="0"/>
          </a:p>
        </p:txBody>
      </p:sp>
      <p:pic>
        <p:nvPicPr>
          <p:cNvPr id="8196" name="Picture 4" descr="Súvisiaci obráz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692696"/>
            <a:ext cx="3384376" cy="33843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341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rgbClr val="FF0000"/>
                </a:solidFill>
              </a:rPr>
              <a:t>Vykurovanie plynom: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51520" y="745376"/>
            <a:ext cx="8568952" cy="594928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Je vhodné do takmer každej budovy. </a:t>
            </a:r>
            <a:r>
              <a:rPr lang="sk-SK" sz="2800" i="1" dirty="0" smtClean="0">
                <a:solidFill>
                  <a:schemeClr val="accent6">
                    <a:lumMod val="75000"/>
                  </a:schemeClr>
                </a:solidFill>
              </a:rPr>
              <a:t>Je nielen relatívne výhodné a vďaka kompaktnej konštrukcii použiteľný aj tam, kde je len málo miesta, ale aj efektívne. </a:t>
            </a:r>
          </a:p>
          <a:p>
            <a:pPr>
              <a:lnSpc>
                <a:spcPct val="150000"/>
              </a:lnSpc>
            </a:pPr>
            <a:r>
              <a:rPr lang="sk-SK" sz="2800" b="1" dirty="0" smtClean="0">
                <a:solidFill>
                  <a:schemeClr val="accent4">
                    <a:lumMod val="75000"/>
                  </a:schemeClr>
                </a:solidFill>
              </a:rPr>
              <a:t>Vyrába teplo na vykurovanie a teplú vodu spaľovaním plynu</a:t>
            </a:r>
            <a:r>
              <a:rPr lang="sk-SK" sz="2800" dirty="0" smtClean="0">
                <a:solidFill>
                  <a:schemeClr val="accent4">
                    <a:lumMod val="75000"/>
                  </a:schemeClr>
                </a:solidFill>
              </a:rPr>
              <a:t>. </a:t>
            </a:r>
            <a:r>
              <a:rPr lang="sk-SK" sz="2800" i="1" dirty="0" smtClean="0">
                <a:solidFill>
                  <a:schemeClr val="accent4">
                    <a:lumMod val="75000"/>
                  </a:schemeClr>
                </a:solidFill>
              </a:rPr>
              <a:t>Základná technológia sa využíva už 200 rokov. </a:t>
            </a:r>
            <a:r>
              <a:rPr lang="sk-SK" sz="2800" b="1" dirty="0" smtClean="0">
                <a:solidFill>
                  <a:schemeClr val="accent4">
                    <a:lumMod val="75000"/>
                  </a:schemeClr>
                </a:solidFill>
              </a:rPr>
              <a:t>S využívaním spaľovacieho efektu, vďaka ktorému sa dá dodatočné teplo na vykurovanie získavať aj zo spalín, dosahujú dnes moderné systémy na vykurovanie plynom stupeň účinnosti až do 98 percent. </a:t>
            </a:r>
          </a:p>
          <a:p>
            <a:pPr>
              <a:lnSpc>
                <a:spcPct val="150000"/>
              </a:lnSpc>
            </a:pP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77488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Vykurovanie plynom: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568952" cy="5949280"/>
          </a:xfrm>
        </p:spPr>
        <p:txBody>
          <a:bodyPr>
            <a:normAutofit/>
          </a:bodyPr>
          <a:lstStyle/>
          <a:p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</a:rPr>
              <a:t>Efektívne </a:t>
            </a:r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</a:rPr>
              <a:t>vykurovacie jednotky sú dnes k dispozícii v rôznych vyhotoveniach:</a:t>
            </a:r>
          </a:p>
          <a:p>
            <a:pPr lvl="1"/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</a:rPr>
              <a:t>plynové </a:t>
            </a:r>
            <a:r>
              <a:rPr lang="sk-SK" sz="2800" b="1" dirty="0" smtClean="0">
                <a:solidFill>
                  <a:schemeClr val="accent1">
                    <a:lumMod val="75000"/>
                  </a:schemeClr>
                </a:solidFill>
              </a:rPr>
              <a:t>kondenzačné zariadenie </a:t>
            </a:r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</a:rPr>
              <a:t>bez solárnej termiky</a:t>
            </a:r>
          </a:p>
          <a:p>
            <a:pPr lvl="1"/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</a:rPr>
              <a:t>plynové vykurovanie </a:t>
            </a:r>
            <a:r>
              <a:rPr lang="sk-SK" sz="2800" b="1" dirty="0" smtClean="0">
                <a:solidFill>
                  <a:schemeClr val="accent1">
                    <a:lumMod val="75000"/>
                  </a:schemeClr>
                </a:solidFill>
              </a:rPr>
              <a:t>so solárnou termikou</a:t>
            </a:r>
          </a:p>
          <a:p>
            <a:pPr lvl="1"/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</a:rPr>
              <a:t>plynová </a:t>
            </a:r>
            <a:r>
              <a:rPr lang="sk-SK" sz="2800" b="1" dirty="0" smtClean="0">
                <a:solidFill>
                  <a:schemeClr val="accent1">
                    <a:lumMod val="75000"/>
                  </a:schemeClr>
                </a:solidFill>
              </a:rPr>
              <a:t>adsorpčná vykurovacia jednotka</a:t>
            </a:r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lvl="2"/>
            <a:r>
              <a:rPr lang="sk-SK" sz="2400" i="1" dirty="0" smtClean="0">
                <a:solidFill>
                  <a:schemeClr val="accent1">
                    <a:lumMod val="50000"/>
                  </a:schemeClr>
                </a:solidFill>
              </a:rPr>
              <a:t>adsorpcia, v ktorej sa pomocou environmentálne energetického zdroja (geotermálny alebo solárny) odparuje chladiaci prostriedok a para je adsorbovaná </a:t>
            </a:r>
            <a:r>
              <a:rPr lang="sk-SK" sz="2400" i="1" dirty="0" err="1" smtClean="0">
                <a:solidFill>
                  <a:schemeClr val="accent1">
                    <a:lumMod val="50000"/>
                  </a:schemeClr>
                </a:solidFill>
              </a:rPr>
              <a:t>zeolitom</a:t>
            </a:r>
            <a:r>
              <a:rPr lang="sk-SK" sz="2400" i="1" dirty="0" smtClean="0">
                <a:solidFill>
                  <a:schemeClr val="accent1">
                    <a:lumMod val="50000"/>
                  </a:schemeClr>
                </a:solidFill>
              </a:rPr>
              <a:t> ( </a:t>
            </a:r>
            <a:r>
              <a:rPr lang="sk-SK" sz="2400" i="1" dirty="0" err="1" smtClean="0">
                <a:solidFill>
                  <a:schemeClr val="accent1">
                    <a:lumMod val="50000"/>
                  </a:schemeClr>
                </a:solidFill>
              </a:rPr>
              <a:t>porózny</a:t>
            </a:r>
            <a:r>
              <a:rPr lang="sk-SK" sz="2400" i="1" dirty="0" smtClean="0">
                <a:solidFill>
                  <a:schemeClr val="accent1">
                    <a:lumMod val="50000"/>
                  </a:schemeClr>
                </a:solidFill>
              </a:rPr>
              <a:t> materiál)</a:t>
            </a:r>
          </a:p>
          <a:p>
            <a:pPr lvl="2"/>
            <a:r>
              <a:rPr lang="sk-SK" sz="2400" i="1" dirty="0" err="1" smtClean="0">
                <a:solidFill>
                  <a:schemeClr val="accent1">
                    <a:lumMod val="50000"/>
                  </a:schemeClr>
                </a:solidFill>
              </a:rPr>
              <a:t>desorpcia</a:t>
            </a:r>
            <a:r>
              <a:rPr lang="sk-SK" sz="2400" i="1" dirty="0" smtClean="0">
                <a:solidFill>
                  <a:schemeClr val="accent1">
                    <a:lumMod val="50000"/>
                  </a:schemeClr>
                </a:solidFill>
              </a:rPr>
              <a:t>, v ktorej sa </a:t>
            </a:r>
            <a:r>
              <a:rPr lang="sk-SK" sz="2400" i="1" dirty="0" err="1" smtClean="0">
                <a:solidFill>
                  <a:schemeClr val="accent1">
                    <a:lumMod val="50000"/>
                  </a:schemeClr>
                </a:solidFill>
              </a:rPr>
              <a:t>zeolitový</a:t>
            </a:r>
            <a:r>
              <a:rPr lang="sk-SK" sz="2400" i="1" dirty="0" smtClean="0">
                <a:solidFill>
                  <a:schemeClr val="accent1">
                    <a:lumMod val="50000"/>
                  </a:schemeClr>
                </a:solidFill>
              </a:rPr>
              <a:t> modul zohreje prostredníctvom plynovej kondenzačnej jednotky, vypudí sa para a </a:t>
            </a:r>
            <a:r>
              <a:rPr lang="sk-SK" sz="2400" i="1" dirty="0" err="1" smtClean="0">
                <a:solidFill>
                  <a:schemeClr val="accent1">
                    <a:lumMod val="50000"/>
                  </a:schemeClr>
                </a:solidFill>
              </a:rPr>
              <a:t>zeolitový</a:t>
            </a:r>
            <a:r>
              <a:rPr lang="sk-SK" sz="2400" i="1" dirty="0" smtClean="0">
                <a:solidFill>
                  <a:schemeClr val="accent1">
                    <a:lumMod val="50000"/>
                  </a:schemeClr>
                </a:solidFill>
              </a:rPr>
              <a:t> modul sa regeneruje</a:t>
            </a:r>
          </a:p>
          <a:p>
            <a:pPr lvl="1"/>
            <a:endParaRPr lang="sk-SK" sz="2800" dirty="0" smtClean="0"/>
          </a:p>
          <a:p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sk-SK" dirty="0" smtClean="0"/>
              <a:t>Plynové kondenzačné zariadenie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467600" cy="4873752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1026" name="Picture 2" descr="Infografik Aufbau einer Gasheizu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8127237" cy="4248472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6804248" y="3140968"/>
            <a:ext cx="1980728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sk-SK" sz="1300" b="1" dirty="0" smtClean="0"/>
              <a:t>Plynová prípojka</a:t>
            </a:r>
          </a:p>
          <a:p>
            <a:pPr>
              <a:lnSpc>
                <a:spcPct val="120000"/>
              </a:lnSpc>
            </a:pPr>
            <a:r>
              <a:rPr lang="sk-SK" sz="1300" b="1" dirty="0" smtClean="0"/>
              <a:t>Kotol </a:t>
            </a:r>
          </a:p>
          <a:p>
            <a:pPr>
              <a:lnSpc>
                <a:spcPct val="120000"/>
              </a:lnSpc>
            </a:pPr>
            <a:r>
              <a:rPr lang="sk-SK" sz="1300" b="1" dirty="0" smtClean="0"/>
              <a:t>Zásobník teplej vody</a:t>
            </a:r>
          </a:p>
          <a:p>
            <a:pPr>
              <a:lnSpc>
                <a:spcPct val="120000"/>
              </a:lnSpc>
            </a:pPr>
            <a:r>
              <a:rPr lang="sk-SK" sz="1300" b="1" dirty="0" smtClean="0"/>
              <a:t>Pitná voda</a:t>
            </a:r>
          </a:p>
          <a:p>
            <a:pPr>
              <a:lnSpc>
                <a:spcPct val="120000"/>
              </a:lnSpc>
            </a:pPr>
            <a:r>
              <a:rPr lang="sk-SK" sz="1300" b="1" dirty="0" smtClean="0"/>
              <a:t>Vykurovacie teleso</a:t>
            </a:r>
          </a:p>
          <a:p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635670"/>
          </a:xfrm>
        </p:spPr>
        <p:txBody>
          <a:bodyPr/>
          <a:lstStyle/>
          <a:p>
            <a:pPr algn="ctr"/>
            <a:r>
              <a:rPr lang="sk-SK" dirty="0" smtClean="0"/>
              <a:t>Vykurovanie plynom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2"/>
          </p:nvPr>
        </p:nvSpPr>
        <p:spPr>
          <a:xfrm>
            <a:off x="179512" y="1626532"/>
            <a:ext cx="4192462" cy="5256584"/>
          </a:xfrm>
        </p:spPr>
        <p:txBody>
          <a:bodyPr>
            <a:noAutofit/>
          </a:bodyPr>
          <a:lstStyle/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nízke obstarávacie náklady v porovnaní s inými vykurovacími systémami </a:t>
            </a:r>
          </a:p>
          <a:p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priestorovo úsporná inštalácia</a:t>
            </a:r>
          </a:p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vysoký stupeň účinnosti vďaka využívaniu kondenzačného efektu</a:t>
            </a:r>
          </a:p>
          <a:p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možná kombinácia s obnoviteľnými energiami</a:t>
            </a:r>
          </a:p>
          <a:p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ekologická prevádzka s bioplynom</a:t>
            </a:r>
          </a:p>
          <a:p>
            <a:endParaRPr lang="sk-SK" dirty="0" smtClean="0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4"/>
          </p:nvPr>
        </p:nvSpPr>
        <p:spPr>
          <a:xfrm>
            <a:off x="4371974" y="1988840"/>
            <a:ext cx="4160465" cy="4680520"/>
          </a:xfrm>
        </p:spPr>
        <p:txBody>
          <a:bodyPr>
            <a:normAutofit/>
          </a:bodyPr>
          <a:lstStyle/>
          <a:p>
            <a:r>
              <a:rPr lang="sk-SK" sz="2600" dirty="0" smtClean="0">
                <a:solidFill>
                  <a:schemeClr val="accent1">
                    <a:lumMod val="75000"/>
                  </a:schemeClr>
                </a:solidFill>
              </a:rPr>
              <a:t>závislosť od fosílnych palív, ak sú prevádzkované na zemný plyn</a:t>
            </a:r>
          </a:p>
          <a:p>
            <a:r>
              <a:rPr lang="sk-SK" sz="2600" dirty="0" smtClean="0">
                <a:solidFill>
                  <a:schemeClr val="accent3">
                    <a:lumMod val="75000"/>
                  </a:schemeClr>
                </a:solidFill>
              </a:rPr>
              <a:t>potrebná plynová prípojka alebo zásobník na kvapalný plyn</a:t>
            </a:r>
          </a:p>
          <a:p>
            <a:r>
              <a:rPr lang="sk-SK" sz="2600" dirty="0" smtClean="0">
                <a:solidFill>
                  <a:schemeClr val="accent6">
                    <a:lumMod val="75000"/>
                  </a:schemeClr>
                </a:solidFill>
              </a:rPr>
              <a:t>nepredvídateľný vývoj cien plynu</a:t>
            </a:r>
          </a:p>
          <a:p>
            <a:endParaRPr lang="sk-SK" sz="2600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"/>
          </p:nvPr>
        </p:nvSpPr>
        <p:spPr>
          <a:xfrm>
            <a:off x="467544" y="1052736"/>
            <a:ext cx="3657600" cy="658368"/>
          </a:xfrm>
        </p:spPr>
        <p:txBody>
          <a:bodyPr/>
          <a:lstStyle/>
          <a:p>
            <a:pPr algn="ctr"/>
            <a:r>
              <a:rPr lang="sk-SK" dirty="0" smtClean="0"/>
              <a:t>Výhody: </a:t>
            </a:r>
            <a:endParaRPr lang="sk-SK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sz="quarter" idx="3"/>
          </p:nvPr>
        </p:nvSpPr>
        <p:spPr>
          <a:xfrm>
            <a:off x="4355976" y="1052736"/>
            <a:ext cx="3657600" cy="658368"/>
          </a:xfrm>
        </p:spPr>
        <p:txBody>
          <a:bodyPr/>
          <a:lstStyle/>
          <a:p>
            <a:pPr algn="ctr"/>
            <a:r>
              <a:rPr lang="sk-SK" dirty="0" smtClean="0"/>
              <a:t>Nevýhody: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 build="p"/>
      <p:bldP spid="8" grpId="0" build="p"/>
      <p:bldP spid="5" grpId="0" build="p" animBg="1"/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634082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0000"/>
                </a:solidFill>
              </a:rPr>
              <a:t>Vykurovanie tepelným čerpadlom: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0" y="764704"/>
            <a:ext cx="8820472" cy="6093296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sk-SK" sz="2600" dirty="0" smtClean="0"/>
              <a:t>Tepelné čerpadlo využíva termickú energiu, ktorá je akumulovaná </a:t>
            </a:r>
            <a:r>
              <a:rPr lang="sk-SK" sz="2600" b="1" dirty="0" smtClean="0"/>
              <a:t>vo vzduchu, v zemi alebo vo vode</a:t>
            </a:r>
            <a:r>
              <a:rPr lang="sk-SK" sz="2600" dirty="0" smtClean="0"/>
              <a:t> a stará sa o útulné teplo v dome.</a:t>
            </a:r>
          </a:p>
          <a:p>
            <a:r>
              <a:rPr lang="sk-SK" sz="2600" dirty="0" smtClean="0"/>
              <a:t>Na výber je využívanie </a:t>
            </a:r>
            <a:r>
              <a:rPr lang="sk-SK" sz="2600" b="1" dirty="0" smtClean="0"/>
              <a:t>termickej energie </a:t>
            </a:r>
            <a:r>
              <a:rPr lang="sk-SK" sz="2600" dirty="0" smtClean="0"/>
              <a:t>z/zo:</a:t>
            </a:r>
          </a:p>
          <a:p>
            <a:pPr lvl="1"/>
            <a:r>
              <a:rPr lang="sk-SK" sz="2600" b="1" dirty="0" smtClean="0"/>
              <a:t>vzduchu</a:t>
            </a:r>
          </a:p>
          <a:p>
            <a:pPr lvl="1"/>
            <a:r>
              <a:rPr lang="sk-SK" sz="2600" b="1" dirty="0" smtClean="0"/>
              <a:t>geotermálneho zdroja</a:t>
            </a:r>
          </a:p>
          <a:p>
            <a:pPr lvl="1"/>
            <a:r>
              <a:rPr lang="sk-SK" sz="2600" b="1" dirty="0" smtClean="0"/>
              <a:t>podzemných vôd</a:t>
            </a:r>
          </a:p>
          <a:p>
            <a:r>
              <a:rPr lang="sk-SK" sz="2600" dirty="0" smtClean="0"/>
              <a:t>Zjednodušene si fungovanie tepelného čerpadla s využitím vzduchu  predstaviť ako „obrátenú“ chladničku.</a:t>
            </a:r>
          </a:p>
          <a:p>
            <a:endParaRPr lang="sk-SK" sz="2600" dirty="0"/>
          </a:p>
        </p:txBody>
      </p:sp>
      <p:sp>
        <p:nvSpPr>
          <p:cNvPr id="4" name="BlokTextu 3">
            <a:hlinkClick r:id="rId2"/>
          </p:cNvPr>
          <p:cNvSpPr txBox="1"/>
          <p:nvPr/>
        </p:nvSpPr>
        <p:spPr>
          <a:xfrm>
            <a:off x="5220072" y="5517232"/>
            <a:ext cx="345638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Tepelné čerpadlo -video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635670"/>
          </a:xfrm>
        </p:spPr>
        <p:txBody>
          <a:bodyPr/>
          <a:lstStyle/>
          <a:p>
            <a:pPr algn="ctr"/>
            <a:r>
              <a:rPr lang="sk-SK" dirty="0" smtClean="0"/>
              <a:t>Vykurovanie tepelným čerpadlom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2"/>
          </p:nvPr>
        </p:nvSpPr>
        <p:spPr>
          <a:xfrm>
            <a:off x="110357" y="1886372"/>
            <a:ext cx="4371974" cy="4464496"/>
          </a:xfrm>
        </p:spPr>
        <p:txBody>
          <a:bodyPr>
            <a:noAutofit/>
          </a:bodyPr>
          <a:lstStyle/>
          <a:p>
            <a:r>
              <a:rPr lang="sk-SK" sz="2600" dirty="0" smtClean="0">
                <a:solidFill>
                  <a:schemeClr val="accent3">
                    <a:lumMod val="75000"/>
                  </a:schemeClr>
                </a:solidFill>
              </a:rPr>
              <a:t>nízke náklady na vykurovanie</a:t>
            </a:r>
          </a:p>
          <a:p>
            <a:r>
              <a:rPr lang="sk-SK" sz="2600" dirty="0" smtClean="0">
                <a:solidFill>
                  <a:schemeClr val="accent1">
                    <a:lumMod val="75000"/>
                  </a:schemeClr>
                </a:solidFill>
              </a:rPr>
              <a:t>nezávislosť od kolísania cien fosílnych nosičov energie</a:t>
            </a:r>
          </a:p>
          <a:p>
            <a:r>
              <a:rPr lang="sk-SK" sz="2600" dirty="0" smtClean="0">
                <a:solidFill>
                  <a:schemeClr val="accent3">
                    <a:lumMod val="75000"/>
                  </a:schemeClr>
                </a:solidFill>
              </a:rPr>
              <a:t>využitie štátnej dotácie Zelená domácnostiam</a:t>
            </a:r>
          </a:p>
          <a:p>
            <a:r>
              <a:rPr lang="sk-SK" sz="2600" dirty="0" smtClean="0">
                <a:solidFill>
                  <a:schemeClr val="accent5">
                    <a:lumMod val="75000"/>
                  </a:schemeClr>
                </a:solidFill>
              </a:rPr>
              <a:t>prevádzka nenáročná z hľadiska údržby</a:t>
            </a:r>
          </a:p>
          <a:p>
            <a:r>
              <a:rPr lang="sk-SK" sz="2600" dirty="0" smtClean="0">
                <a:solidFill>
                  <a:schemeClr val="accent1">
                    <a:lumMod val="50000"/>
                  </a:schemeClr>
                </a:solidFill>
              </a:rPr>
              <a:t>šetrenie fosílnych zdrojov</a:t>
            </a:r>
          </a:p>
          <a:p>
            <a:r>
              <a:rPr lang="sk-SK" sz="2600" dirty="0" smtClean="0">
                <a:solidFill>
                  <a:schemeClr val="accent3">
                    <a:lumMod val="50000"/>
                  </a:schemeClr>
                </a:solidFill>
              </a:rPr>
              <a:t>prevádzka bez emisií CO</a:t>
            </a:r>
            <a:r>
              <a:rPr lang="sk-SK" sz="2600" baseline="-25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sk-SK" sz="2600" dirty="0" smtClean="0"/>
              <a:t/>
            </a:r>
            <a:br>
              <a:rPr lang="sk-SK" sz="2600" dirty="0" smtClean="0"/>
            </a:br>
            <a:endParaRPr lang="sk-SK" sz="26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4"/>
          </p:nvPr>
        </p:nvSpPr>
        <p:spPr>
          <a:xfrm>
            <a:off x="4371974" y="1988840"/>
            <a:ext cx="4376490" cy="4259560"/>
          </a:xfrm>
        </p:spPr>
        <p:txBody>
          <a:bodyPr>
            <a:noAutofit/>
          </a:bodyPr>
          <a:lstStyle/>
          <a:p>
            <a:r>
              <a:rPr lang="sk-SK" sz="2600" dirty="0" smtClean="0">
                <a:solidFill>
                  <a:schemeClr val="accent3">
                    <a:lumMod val="50000"/>
                  </a:schemeClr>
                </a:solidFill>
              </a:rPr>
              <a:t>vysoké obstarávacie náklady</a:t>
            </a:r>
          </a:p>
          <a:p>
            <a:r>
              <a:rPr lang="sk-SK" sz="2600" dirty="0" smtClean="0">
                <a:solidFill>
                  <a:schemeClr val="accent6">
                    <a:lumMod val="75000"/>
                  </a:schemeClr>
                </a:solidFill>
              </a:rPr>
              <a:t>vyššie náklady súvisiace s tým, že využívanie niektorých zdrojov environmentálnej energie si vyžaduje povolenie</a:t>
            </a:r>
          </a:p>
          <a:p>
            <a:r>
              <a:rPr lang="sk-SK" sz="2600" dirty="0" smtClean="0">
                <a:solidFill>
                  <a:schemeClr val="accent2">
                    <a:lumMod val="75000"/>
                  </a:schemeClr>
                </a:solidFill>
              </a:rPr>
              <a:t>vyššie náklady za el. energiu v prípade chybného projektovania</a:t>
            </a:r>
          </a:p>
          <a:p>
            <a:endParaRPr lang="sk-SK" sz="2600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"/>
          </p:nvPr>
        </p:nvSpPr>
        <p:spPr>
          <a:xfrm>
            <a:off x="467544" y="1052736"/>
            <a:ext cx="3657600" cy="658368"/>
          </a:xfrm>
        </p:spPr>
        <p:txBody>
          <a:bodyPr/>
          <a:lstStyle/>
          <a:p>
            <a:pPr algn="ctr"/>
            <a:r>
              <a:rPr lang="sk-SK" dirty="0" smtClean="0"/>
              <a:t>Výhody: </a:t>
            </a:r>
            <a:endParaRPr lang="sk-SK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sz="quarter" idx="3"/>
          </p:nvPr>
        </p:nvSpPr>
        <p:spPr>
          <a:xfrm>
            <a:off x="4355976" y="1052736"/>
            <a:ext cx="3657600" cy="658368"/>
          </a:xfrm>
        </p:spPr>
        <p:txBody>
          <a:bodyPr/>
          <a:lstStyle/>
          <a:p>
            <a:pPr algn="ctr"/>
            <a:r>
              <a:rPr lang="sk-SK" dirty="0" smtClean="0"/>
              <a:t>Nevýhody: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 build="p"/>
      <p:bldP spid="8" grpId="0" build="p"/>
      <p:bldP spid="5" grpId="0" build="p" animBg="1"/>
      <p:bldP spid="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988840"/>
            <a:ext cx="7467600" cy="782960"/>
          </a:xfrm>
        </p:spPr>
        <p:txBody>
          <a:bodyPr/>
          <a:lstStyle/>
          <a:p>
            <a:pPr algn="ctr"/>
            <a:r>
              <a:rPr lang="sk-SK" dirty="0" smtClean="0"/>
              <a:t>Ďakujem za pozornosť !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539552" y="3789040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Zdroj obrázkov a informácií : internet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Špička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935</TotalTime>
  <Words>331</Words>
  <Application>Microsoft Office PowerPoint</Application>
  <PresentationFormat>Prezentácia na obrazovke (4:3)</PresentationFormat>
  <Paragraphs>53</Paragraphs>
  <Slides>8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3" baseType="lpstr">
      <vt:lpstr>Calibri</vt:lpstr>
      <vt:lpstr>Century Schoolbook</vt:lpstr>
      <vt:lpstr>Wingdings</vt:lpstr>
      <vt:lpstr>Wingdings 2</vt:lpstr>
      <vt:lpstr>Arkáda</vt:lpstr>
      <vt:lpstr>Bytové inštalácie</vt:lpstr>
      <vt:lpstr>Vykurovanie plynom:</vt:lpstr>
      <vt:lpstr>Vykurovanie plynom:</vt:lpstr>
      <vt:lpstr>Plynové kondenzačné zariadenie</vt:lpstr>
      <vt:lpstr>Vykurovanie plynom</vt:lpstr>
      <vt:lpstr>Vykurovanie tepelným čerpadlom:</vt:lpstr>
      <vt:lpstr>Vykurovanie tepelným čerpadlom</vt:lpstr>
      <vt:lpstr>Ďakujem za pozornosť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user</dc:creator>
  <cp:lastModifiedBy>Eva Hricova</cp:lastModifiedBy>
  <cp:revision>186</cp:revision>
  <dcterms:created xsi:type="dcterms:W3CDTF">2019-09-02T13:24:47Z</dcterms:created>
  <dcterms:modified xsi:type="dcterms:W3CDTF">2020-11-02T19:10:39Z</dcterms:modified>
</cp:coreProperties>
</file>