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0" r:id="rId3"/>
    <p:sldId id="257" r:id="rId4"/>
    <p:sldId id="281" r:id="rId5"/>
    <p:sldId id="282" r:id="rId6"/>
    <p:sldId id="273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70" d="100"/>
          <a:sy n="70" d="100"/>
        </p:scale>
        <p:origin x="164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D3B61-690C-411E-B830-EC6A0AA6668F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D6D95-3F5E-43C4-9D67-0E4D0E23079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077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F48D45-2029-42BD-BC1A-065D97743489}" type="datetimeFigureOut">
              <a:rPr lang="sk-SK" smtClean="0"/>
              <a:pPr/>
              <a:t>26. 10. 2020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3356992"/>
            <a:ext cx="6984776" cy="166157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Bytové inštalácie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5445224"/>
            <a:ext cx="6624736" cy="864096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Kúrenie a klimatizácia</a:t>
            </a:r>
            <a:endParaRPr lang="sk-SK" sz="3600" dirty="0"/>
          </a:p>
        </p:txBody>
      </p:sp>
      <p:pic>
        <p:nvPicPr>
          <p:cNvPr id="8196" name="Picture 4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3384376" cy="3384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293" y="116632"/>
            <a:ext cx="7467600" cy="562074"/>
          </a:xfrm>
        </p:spPr>
        <p:txBody>
          <a:bodyPr/>
          <a:lstStyle/>
          <a:p>
            <a:pPr algn="ctr"/>
            <a:r>
              <a:rPr lang="sk-SK" b="1" dirty="0" smtClean="0"/>
              <a:t>Kúrenie  v bytovom Dome: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620" y="836712"/>
            <a:ext cx="9000876" cy="6021288"/>
          </a:xfrm>
        </p:spPr>
        <p:txBody>
          <a:bodyPr>
            <a:normAutofit fontScale="92500"/>
          </a:bodyPr>
          <a:lstStyle/>
          <a:p>
            <a:r>
              <a:rPr lang="sk-SK" sz="3000" dirty="0" smtClean="0"/>
              <a:t>Ak bývate v paneláku alebo bytovke, môžu nastať v princípe </a:t>
            </a:r>
            <a:r>
              <a:rPr lang="sk-SK" sz="3000" u="sng" dirty="0" smtClean="0"/>
              <a:t>tri prípady</a:t>
            </a:r>
            <a:r>
              <a:rPr lang="sk-SK" sz="3000" dirty="0" smtClean="0"/>
              <a:t>:</a:t>
            </a:r>
          </a:p>
          <a:p>
            <a:pPr lvl="1"/>
            <a:r>
              <a:rPr lang="sk-SK" sz="3000" dirty="0" smtClean="0">
                <a:solidFill>
                  <a:schemeClr val="accent1">
                    <a:lumMod val="75000"/>
                  </a:schemeClr>
                </a:solidFill>
              </a:rPr>
              <a:t>v byte máte </a:t>
            </a:r>
            <a:r>
              <a:rPr lang="sk-SK" sz="3000" b="1" dirty="0" smtClean="0">
                <a:solidFill>
                  <a:schemeClr val="accent1">
                    <a:lumMod val="75000"/>
                  </a:schemeClr>
                </a:solidFill>
              </a:rPr>
              <a:t>vlastný kotol</a:t>
            </a:r>
            <a:r>
              <a:rPr lang="sk-SK" sz="3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lvl="1"/>
            <a:r>
              <a:rPr lang="sk-SK" sz="3000" dirty="0" smtClean="0">
                <a:solidFill>
                  <a:schemeClr val="bg2">
                    <a:lumMod val="75000"/>
                  </a:schemeClr>
                </a:solidFill>
              </a:rPr>
              <a:t>ste pripojený na </a:t>
            </a:r>
            <a:r>
              <a:rPr lang="sk-SK" sz="3000" b="1" dirty="0" smtClean="0">
                <a:solidFill>
                  <a:schemeClr val="bg2">
                    <a:lumMod val="75000"/>
                  </a:schemeClr>
                </a:solidFill>
              </a:rPr>
              <a:t>domovú kotolňu </a:t>
            </a:r>
            <a:r>
              <a:rPr lang="sk-SK" sz="3000" dirty="0" smtClean="0">
                <a:solidFill>
                  <a:schemeClr val="bg2">
                    <a:lumMod val="75000"/>
                  </a:schemeClr>
                </a:solidFill>
              </a:rPr>
              <a:t>(nachádza sa priamo v bytovke),</a:t>
            </a:r>
          </a:p>
          <a:p>
            <a:pPr lvl="1"/>
            <a:r>
              <a:rPr lang="sk-SK" sz="3000" dirty="0" smtClean="0">
                <a:solidFill>
                  <a:schemeClr val="accent4">
                    <a:lumMod val="75000"/>
                  </a:schemeClr>
                </a:solidFill>
              </a:rPr>
              <a:t>ste pripojený </a:t>
            </a:r>
            <a:r>
              <a:rPr lang="sk-SK" sz="3000" b="1" dirty="0" smtClean="0">
                <a:solidFill>
                  <a:schemeClr val="accent4">
                    <a:lumMod val="75000"/>
                  </a:schemeClr>
                </a:solidFill>
              </a:rPr>
              <a:t>na centrálny zdroj vykurovania</a:t>
            </a:r>
            <a:r>
              <a:rPr lang="sk-SK" sz="3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sk-SK" sz="2200" i="1" dirty="0" smtClean="0">
                <a:solidFill>
                  <a:schemeClr val="accent4">
                    <a:lumMod val="75000"/>
                  </a:schemeClr>
                </a:solidFill>
              </a:rPr>
              <a:t>elektráreň, </a:t>
            </a:r>
          </a:p>
          <a:p>
            <a:pPr lvl="2"/>
            <a:r>
              <a:rPr lang="sk-SK" sz="2200" i="1" dirty="0" smtClean="0">
                <a:solidFill>
                  <a:schemeClr val="accent4">
                    <a:lumMod val="75000"/>
                  </a:schemeClr>
                </a:solidFill>
              </a:rPr>
              <a:t>tepláreň, </a:t>
            </a:r>
          </a:p>
          <a:p>
            <a:pPr lvl="2"/>
            <a:r>
              <a:rPr lang="sk-SK" sz="2200" i="1" dirty="0" smtClean="0">
                <a:solidFill>
                  <a:schemeClr val="accent4">
                    <a:lumMod val="75000"/>
                  </a:schemeClr>
                </a:solidFill>
              </a:rPr>
              <a:t>spaľovňa,</a:t>
            </a:r>
          </a:p>
          <a:p>
            <a:pPr lvl="2"/>
            <a:r>
              <a:rPr lang="sk-SK" sz="2200" i="1" dirty="0" smtClean="0">
                <a:solidFill>
                  <a:schemeClr val="accent4">
                    <a:lumMod val="75000"/>
                  </a:schemeClr>
                </a:solidFill>
              </a:rPr>
              <a:t>priemyselný závod, </a:t>
            </a:r>
            <a:endParaRPr lang="sk-SK" sz="2000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sk-SK" sz="2000" i="1" dirty="0" smtClean="0">
                <a:solidFill>
                  <a:schemeClr val="accent4">
                    <a:lumMod val="75000"/>
                  </a:schemeClr>
                </a:solidFill>
              </a:rPr>
              <a:t>výhrevňa alebo bloková kotolňa</a:t>
            </a:r>
          </a:p>
          <a:p>
            <a:pPr>
              <a:lnSpc>
                <a:spcPct val="110000"/>
              </a:lnSpc>
            </a:pPr>
            <a:r>
              <a:rPr lang="sk-SK" sz="2600" i="1" dirty="0" smtClean="0"/>
              <a:t>V súčasnosti musia mať všetky bytové domy s celkovou podlahovou plochou väčšou ako 500 m</a:t>
            </a:r>
            <a:r>
              <a:rPr lang="sk-SK" sz="2600" i="1" baseline="30000" dirty="0" smtClean="0"/>
              <a:t>2</a:t>
            </a:r>
            <a:r>
              <a:rPr lang="sk-SK" sz="2600" i="1" dirty="0" smtClean="0"/>
              <a:t> nainštalované </a:t>
            </a:r>
            <a:r>
              <a:rPr lang="sk-SK" sz="2600" b="1" i="1" dirty="0" smtClean="0"/>
              <a:t>merače tepla</a:t>
            </a:r>
            <a:r>
              <a:rPr lang="sk-SK" sz="2600" i="1" dirty="0" smtClean="0"/>
              <a:t> v prípade, že využívajú centrálny spôsob vykurovania.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31224" cy="634082"/>
          </a:xfrm>
        </p:spPr>
        <p:txBody>
          <a:bodyPr/>
          <a:lstStyle/>
          <a:p>
            <a:pPr algn="ctr"/>
            <a:r>
              <a:rPr lang="sk-SK" b="1" dirty="0" smtClean="0"/>
              <a:t>Kúrenie v rodinnom dome: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741264"/>
            <a:ext cx="8964488" cy="63601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2800" i="1" dirty="0" smtClean="0">
                <a:solidFill>
                  <a:schemeClr val="accent3">
                    <a:lumMod val="75000"/>
                  </a:schemeClr>
                </a:solidFill>
              </a:rPr>
              <a:t>Poznáte spôsob vykurovania vo vašom dome?</a:t>
            </a:r>
          </a:p>
          <a:p>
            <a:pPr>
              <a:lnSpc>
                <a:spcPct val="150000"/>
              </a:lnSpc>
            </a:pPr>
            <a:r>
              <a:rPr lang="sk-SK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 dome môže kúriť:</a:t>
            </a:r>
          </a:p>
          <a:p>
            <a:pPr lvl="1"/>
            <a:r>
              <a:rPr lang="sk-SK" sz="2600" dirty="0" smtClean="0">
                <a:solidFill>
                  <a:schemeClr val="bg1">
                    <a:lumMod val="50000"/>
                  </a:schemeClr>
                </a:solidFill>
              </a:rPr>
              <a:t>elektrinou, </a:t>
            </a:r>
          </a:p>
          <a:p>
            <a:pPr lvl="1"/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zemným plynom, </a:t>
            </a:r>
          </a:p>
          <a:p>
            <a:pPr lvl="1"/>
            <a:r>
              <a:rPr lang="sk-SK" sz="2600" dirty="0" smtClean="0">
                <a:solidFill>
                  <a:schemeClr val="accent2">
                    <a:lumMod val="75000"/>
                  </a:schemeClr>
                </a:solidFill>
              </a:rPr>
              <a:t>solárnym systémom, </a:t>
            </a:r>
          </a:p>
          <a:p>
            <a:pPr lvl="1"/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uhlím,</a:t>
            </a:r>
            <a:r>
              <a:rPr lang="sk-SK" sz="2600" dirty="0" smtClean="0"/>
              <a:t> </a:t>
            </a:r>
          </a:p>
          <a:p>
            <a:pPr lvl="1"/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polenovým drevom, </a:t>
            </a:r>
          </a:p>
          <a:p>
            <a:pPr lvl="1"/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briketami, peletami,</a:t>
            </a:r>
          </a:p>
          <a:p>
            <a:pPr lvl="1"/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</a:rPr>
              <a:t>tepelným čerpadlom,</a:t>
            </a:r>
          </a:p>
          <a:p>
            <a:pPr lvl="1"/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vykurovacím olejom</a:t>
            </a:r>
            <a:r>
              <a:rPr lang="sk-SK" sz="2600" dirty="0" smtClean="0"/>
              <a:t>, </a:t>
            </a:r>
          </a:p>
          <a:p>
            <a:pPr lvl="1"/>
            <a:r>
              <a:rPr lang="sk-SK" sz="2600" dirty="0" err="1" smtClean="0">
                <a:solidFill>
                  <a:schemeClr val="accent4">
                    <a:lumMod val="75000"/>
                  </a:schemeClr>
                </a:solidFill>
              </a:rPr>
              <a:t>kogeneračnou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 jednotkou,</a:t>
            </a:r>
          </a:p>
          <a:p>
            <a:pPr lvl="1"/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palivovým článkom,</a:t>
            </a:r>
          </a:p>
          <a:p>
            <a:pPr lvl="1"/>
            <a:r>
              <a:rPr lang="sk-SK" sz="2600" dirty="0" smtClean="0">
                <a:solidFill>
                  <a:schemeClr val="accent2">
                    <a:lumMod val="75000"/>
                  </a:schemeClr>
                </a:solidFill>
              </a:rPr>
              <a:t>hybridným vykurovaním,...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188" y="1498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Vykurovanie elektrickou energiou: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964488" cy="5421216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Dá sa použiť na vykurovanie miestností alebo na ohrev pitnej vody pomocou prietokového ohrievača. </a:t>
            </a:r>
          </a:p>
          <a:p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</a:rPr>
              <a:t>V systéme sa zohrieva el. prúdom elektricky vodivý materiál, keď ním preteká elektrický prúd. Teplo, ktoré pritom vzniká, sa dá :</a:t>
            </a:r>
          </a:p>
          <a:p>
            <a:pPr lvl="1"/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odovzdávať buď priamo do miestnosti, </a:t>
            </a:r>
          </a:p>
          <a:p>
            <a:pPr lvl="1"/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prenášať na akumulačné médium,</a:t>
            </a:r>
          </a:p>
          <a:p>
            <a:pPr lvl="1"/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použiť na prípravu teplej vody.</a:t>
            </a:r>
          </a:p>
          <a:p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SYSTÉMY elektrického vykurovania:</a:t>
            </a:r>
          </a:p>
          <a:p>
            <a:pPr lvl="1"/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priamy elektrický ohrievač</a:t>
            </a:r>
          </a:p>
          <a:p>
            <a:pPr lvl="1"/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akumulačné kachle na nočný prúd</a:t>
            </a:r>
          </a:p>
          <a:p>
            <a:pPr lvl="1"/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elektrické podlahové vykurovanie</a:t>
            </a:r>
          </a:p>
          <a:p>
            <a:pPr lvl="1"/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elektrická príprava teplej vody</a:t>
            </a:r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79686"/>
          </a:xfrm>
        </p:spPr>
        <p:txBody>
          <a:bodyPr/>
          <a:lstStyle/>
          <a:p>
            <a:pPr algn="ctr"/>
            <a:r>
              <a:rPr lang="sk-SK" dirty="0" smtClean="0"/>
              <a:t>Vykurovanie elektrickou energiou: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179512" y="2060848"/>
            <a:ext cx="4104456" cy="4320480"/>
          </a:xfrm>
        </p:spPr>
        <p:txBody>
          <a:bodyPr>
            <a:noAutofit/>
          </a:bodyPr>
          <a:lstStyle/>
          <a:p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</a:rPr>
              <a:t>jednoduchšie zaobstaranie</a:t>
            </a:r>
          </a:p>
          <a:p>
            <a:r>
              <a:rPr lang="sk-SK" sz="2600" dirty="0" smtClean="0">
                <a:solidFill>
                  <a:schemeClr val="accent3">
                    <a:lumMod val="50000"/>
                  </a:schemeClr>
                </a:solidFill>
              </a:rPr>
              <a:t>stačí prívod el. prúdu</a:t>
            </a:r>
          </a:p>
          <a:p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vhodné do všetkých typov budov</a:t>
            </a:r>
          </a:p>
          <a:p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pri podlahovom kúrení vysoký tepelný pocit pohody v miestnosti</a:t>
            </a:r>
          </a:p>
          <a:p>
            <a:r>
              <a:rPr lang="sk-SK" sz="2600" dirty="0" smtClean="0"/>
              <a:t>„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čisté“ vykurovanie</a:t>
            </a:r>
          </a:p>
          <a:p>
            <a:endParaRPr lang="sk-SK" sz="2600" dirty="0" smtClean="0"/>
          </a:p>
          <a:p>
            <a:endParaRPr lang="sk-SK" sz="2600" dirty="0" smtClean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427984" y="2060848"/>
            <a:ext cx="4032448" cy="4536504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vysoké počiatočné náklady</a:t>
            </a:r>
          </a:p>
          <a:p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</a:rPr>
              <a:t>vysoká cena za 1 </a:t>
            </a:r>
            <a:r>
              <a:rPr lang="sk-SK" sz="2600" dirty="0" err="1" smtClean="0">
                <a:solidFill>
                  <a:schemeClr val="accent4">
                    <a:lumMod val="50000"/>
                  </a:schemeClr>
                </a:solidFill>
              </a:rPr>
              <a:t>kWh</a:t>
            </a:r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</a:rPr>
              <a:t>  v porovnaní s inými spôsobmi vykurovania</a:t>
            </a:r>
          </a:p>
          <a:p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zlá celková bilancia CO</a:t>
            </a:r>
            <a:r>
              <a:rPr lang="sk-SK" sz="26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, keď sa neprevádzkujú ekologickým elektrickým prúdom</a:t>
            </a:r>
          </a:p>
          <a:p>
            <a:endParaRPr lang="sk-SK" sz="26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>
          <a:xfrm>
            <a:off x="467544" y="1124744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Výhody: 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4355976" y="1124744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Nevýhody: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5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467600" cy="782960"/>
          </a:xfrm>
        </p:spPr>
        <p:txBody>
          <a:bodyPr/>
          <a:lstStyle/>
          <a:p>
            <a:pPr algn="ctr"/>
            <a:r>
              <a:rPr lang="sk-SK" dirty="0" smtClean="0"/>
              <a:t>Ďakujem za pozornosť !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378904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 a informácií 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933</TotalTime>
  <Words>251</Words>
  <Application>Microsoft Office PowerPoint</Application>
  <PresentationFormat>Prezentácia na obrazovke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Arkáda</vt:lpstr>
      <vt:lpstr>Bytové inštalácie</vt:lpstr>
      <vt:lpstr>Kúrenie  v bytovom Dome:</vt:lpstr>
      <vt:lpstr>Kúrenie v rodinnom dome: </vt:lpstr>
      <vt:lpstr>Vykurovanie elektrickou energiou:</vt:lpstr>
      <vt:lpstr>Vykurovanie elektrickou energiou:</vt:lpstr>
      <vt:lpstr>Ďakujem za pozornosť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Eva Hricova</cp:lastModifiedBy>
  <cp:revision>187</cp:revision>
  <dcterms:created xsi:type="dcterms:W3CDTF">2019-09-02T13:24:47Z</dcterms:created>
  <dcterms:modified xsi:type="dcterms:W3CDTF">2020-10-26T18:46:15Z</dcterms:modified>
</cp:coreProperties>
</file>